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3" r:id="rId3"/>
    <p:sldId id="258" r:id="rId4"/>
    <p:sldId id="260" r:id="rId5"/>
    <p:sldId id="266" r:id="rId6"/>
    <p:sldId id="267" r:id="rId7"/>
    <p:sldId id="268" r:id="rId8"/>
    <p:sldId id="270" r:id="rId9"/>
    <p:sldId id="269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FEA5"/>
    <a:srgbClr val="788B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F3A17-FAFA-417C-A372-F8C164D6AEB7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5B917-366B-48DF-B61A-26C773E45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120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F3A17-FAFA-417C-A372-F8C164D6AEB7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5B917-366B-48DF-B61A-26C773E45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096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F3A17-FAFA-417C-A372-F8C164D6AEB7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5B917-366B-48DF-B61A-26C773E45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245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F3A17-FAFA-417C-A372-F8C164D6AEB7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5B917-366B-48DF-B61A-26C773E45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91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F3A17-FAFA-417C-A372-F8C164D6AEB7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5B917-366B-48DF-B61A-26C773E45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21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F3A17-FAFA-417C-A372-F8C164D6AEB7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5B917-366B-48DF-B61A-26C773E45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218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F3A17-FAFA-417C-A372-F8C164D6AEB7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5B917-366B-48DF-B61A-26C773E45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64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F3A17-FAFA-417C-A372-F8C164D6AEB7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5B917-366B-48DF-B61A-26C773E45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761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F3A17-FAFA-417C-A372-F8C164D6AEB7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5B917-366B-48DF-B61A-26C773E45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09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F3A17-FAFA-417C-A372-F8C164D6AEB7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5B917-366B-48DF-B61A-26C773E45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093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F3A17-FAFA-417C-A372-F8C164D6AEB7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5B917-366B-48DF-B61A-26C773E45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256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F3A17-FAFA-417C-A372-F8C164D6AEB7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5B917-366B-48DF-B61A-26C773E45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253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8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1.jpeg"/><Relationship Id="rId7" Type="http://schemas.openxmlformats.org/officeDocument/2006/relationships/image" Target="../media/image24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5.jpeg"/><Relationship Id="rId4" Type="http://schemas.openxmlformats.org/officeDocument/2006/relationships/image" Target="../media/image22.png"/><Relationship Id="rId9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1.png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15.jpe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24" Type="http://schemas.openxmlformats.org/officeDocument/2006/relationships/image" Target="../media/image51.png"/><Relationship Id="rId5" Type="http://schemas.openxmlformats.org/officeDocument/2006/relationships/image" Target="../media/image4.jp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ropellerheads - Spybreak!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52175" y="5803900"/>
            <a:ext cx="487363" cy="48736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74116" y="2637573"/>
            <a:ext cx="1059745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Fabulous Journey of an Architect</a:t>
            </a:r>
          </a:p>
        </p:txBody>
      </p:sp>
    </p:spTree>
    <p:extLst>
      <p:ext uri="{BB962C8B-B14F-4D97-AF65-F5344CB8AC3E}">
        <p14:creationId xmlns:p14="http://schemas.microsoft.com/office/powerpoint/2010/main" val="4904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14:window dir="vert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thank you transparent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050" y="1619250"/>
            <a:ext cx="51054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47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3" t="15147" r="68879" b="38356"/>
          <a:stretch/>
        </p:blipFill>
        <p:spPr>
          <a:xfrm>
            <a:off x="10984676" y="5451231"/>
            <a:ext cx="1207323" cy="1367483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4" name="Rectangle 3"/>
          <p:cNvSpPr/>
          <p:nvPr/>
        </p:nvSpPr>
        <p:spPr>
          <a:xfrm>
            <a:off x="28188" y="2095"/>
            <a:ext cx="1557414" cy="646331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PolSoft</a:t>
            </a:r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310907" y="0"/>
            <a:ext cx="1881092" cy="646331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Reporter</a:t>
            </a:r>
          </a:p>
        </p:txBody>
      </p:sp>
      <p:sp>
        <p:nvSpPr>
          <p:cNvPr id="5" name="Hexagon 4"/>
          <p:cNvSpPr/>
          <p:nvPr/>
        </p:nvSpPr>
        <p:spPr>
          <a:xfrm>
            <a:off x="5506587" y="4173415"/>
            <a:ext cx="3356058" cy="2121877"/>
          </a:xfrm>
          <a:prstGeom prst="hexagon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b="1" dirty="0"/>
              <a:t>Solver</a:t>
            </a:r>
          </a:p>
          <a:p>
            <a:pPr algn="ctr"/>
            <a:r>
              <a:rPr lang="en-AU" sz="2400" i="1" dirty="0">
                <a:solidFill>
                  <a:srgbClr val="FFFF00"/>
                </a:solidFill>
              </a:rPr>
              <a:t>C, Fortran</a:t>
            </a:r>
          </a:p>
          <a:p>
            <a:pPr algn="ctr"/>
            <a:r>
              <a:rPr lang="en-AU" sz="1600" dirty="0">
                <a:solidFill>
                  <a:srgbClr val="002060"/>
                </a:solidFill>
              </a:rPr>
              <a:t>(Numerical equations / CFD Algorithms)</a:t>
            </a:r>
          </a:p>
        </p:txBody>
      </p:sp>
      <p:sp>
        <p:nvSpPr>
          <p:cNvPr id="6" name="Cylinder 5"/>
          <p:cNvSpPr/>
          <p:nvPr/>
        </p:nvSpPr>
        <p:spPr>
          <a:xfrm>
            <a:off x="9291639" y="1957751"/>
            <a:ext cx="2752719" cy="233289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b="1" dirty="0"/>
              <a:t>Input Parameters</a:t>
            </a:r>
          </a:p>
          <a:p>
            <a:pPr algn="ctr"/>
            <a:r>
              <a:rPr lang="en-AU" sz="1400" dirty="0">
                <a:solidFill>
                  <a:srgbClr val="002060"/>
                </a:solidFill>
              </a:rPr>
              <a:t>Data in .</a:t>
            </a:r>
            <a:r>
              <a:rPr lang="en-AU" sz="1400" dirty="0" err="1">
                <a:solidFill>
                  <a:srgbClr val="002060"/>
                </a:solidFill>
              </a:rPr>
              <a:t>dat</a:t>
            </a:r>
            <a:r>
              <a:rPr lang="en-AU" sz="1400" dirty="0">
                <a:solidFill>
                  <a:srgbClr val="002060"/>
                </a:solidFill>
              </a:rPr>
              <a:t> / .txt format</a:t>
            </a:r>
          </a:p>
        </p:txBody>
      </p:sp>
      <p:sp>
        <p:nvSpPr>
          <p:cNvPr id="11" name="Parallelogram 10"/>
          <p:cNvSpPr/>
          <p:nvPr/>
        </p:nvSpPr>
        <p:spPr>
          <a:xfrm>
            <a:off x="5769252" y="498929"/>
            <a:ext cx="3093393" cy="2403232"/>
          </a:xfrm>
          <a:prstGeom prst="parallelogram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800" b="1" dirty="0"/>
              <a:t>Result Data</a:t>
            </a:r>
          </a:p>
          <a:p>
            <a:pPr algn="ctr"/>
            <a:r>
              <a:rPr lang="en-AU" dirty="0">
                <a:solidFill>
                  <a:srgbClr val="002060"/>
                </a:solidFill>
              </a:rPr>
              <a:t>Data in .</a:t>
            </a:r>
            <a:r>
              <a:rPr lang="en-AU" dirty="0" err="1">
                <a:solidFill>
                  <a:srgbClr val="002060"/>
                </a:solidFill>
              </a:rPr>
              <a:t>dat</a:t>
            </a:r>
            <a:r>
              <a:rPr lang="en-AU" dirty="0">
                <a:solidFill>
                  <a:srgbClr val="002060"/>
                </a:solidFill>
              </a:rPr>
              <a:t> / .txt format</a:t>
            </a:r>
            <a:endParaRPr lang="en-AU" dirty="0"/>
          </a:p>
        </p:txBody>
      </p:sp>
      <p:grpSp>
        <p:nvGrpSpPr>
          <p:cNvPr id="17" name="Group 16"/>
          <p:cNvGrpSpPr/>
          <p:nvPr/>
        </p:nvGrpSpPr>
        <p:grpSpPr>
          <a:xfrm>
            <a:off x="517557" y="1389000"/>
            <a:ext cx="4165967" cy="3704673"/>
            <a:chOff x="517557" y="1389000"/>
            <a:chExt cx="4165967" cy="3704673"/>
          </a:xfrm>
        </p:grpSpPr>
        <p:grpSp>
          <p:nvGrpSpPr>
            <p:cNvPr id="13" name="Group 12"/>
            <p:cNvGrpSpPr/>
            <p:nvPr/>
          </p:nvGrpSpPr>
          <p:grpSpPr>
            <a:xfrm>
              <a:off x="1430800" y="1389000"/>
              <a:ext cx="2364303" cy="2157410"/>
              <a:chOff x="980549" y="2045492"/>
              <a:chExt cx="2364303" cy="2157410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0549" y="2045492"/>
                <a:ext cx="2364303" cy="2157410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5351" y="2164739"/>
                <a:ext cx="2029879" cy="1387353"/>
              </a:xfrm>
              <a:prstGeom prst="rect">
                <a:avLst/>
              </a:prstGeom>
            </p:spPr>
          </p:pic>
        </p:grpSp>
        <p:sp>
          <p:nvSpPr>
            <p:cNvPr id="16" name="Rectangle: Rounded Corners 15"/>
            <p:cNvSpPr/>
            <p:nvPr/>
          </p:nvSpPr>
          <p:spPr>
            <a:xfrm>
              <a:off x="517557" y="3575539"/>
              <a:ext cx="4165967" cy="1518134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4000" b="1" dirty="0"/>
                <a:t>Application</a:t>
              </a:r>
            </a:p>
            <a:p>
              <a:pPr algn="ctr"/>
              <a:r>
                <a:rPr lang="en-AU" sz="2400" i="1" dirty="0">
                  <a:solidFill>
                    <a:srgbClr val="FFFF00"/>
                  </a:solidFill>
                </a:rPr>
                <a:t>VC++/MFC, OpenGL, OLE, COM</a:t>
              </a:r>
            </a:p>
            <a:p>
              <a:pPr algn="ctr"/>
              <a:r>
                <a:rPr lang="en-AU" sz="1600" dirty="0">
                  <a:solidFill>
                    <a:srgbClr val="002060"/>
                  </a:solidFill>
                </a:rPr>
                <a:t>(Integrated Components)</a:t>
              </a:r>
            </a:p>
          </p:txBody>
        </p:sp>
      </p:grpSp>
      <p:sp>
        <p:nvSpPr>
          <p:cNvPr id="18" name="Arrow: Left 17"/>
          <p:cNvSpPr/>
          <p:nvPr/>
        </p:nvSpPr>
        <p:spPr>
          <a:xfrm rot="19513229">
            <a:off x="8488431" y="3986534"/>
            <a:ext cx="913308" cy="726831"/>
          </a:xfrm>
          <a:prstGeom prst="lef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Arrow: Left 20"/>
          <p:cNvSpPr/>
          <p:nvPr/>
        </p:nvSpPr>
        <p:spPr>
          <a:xfrm rot="5400000">
            <a:off x="6684267" y="3206262"/>
            <a:ext cx="1113693" cy="726831"/>
          </a:xfrm>
          <a:prstGeom prst="lef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  <p:sp>
        <p:nvSpPr>
          <p:cNvPr id="22" name="Arrow: Left 21"/>
          <p:cNvSpPr/>
          <p:nvPr/>
        </p:nvSpPr>
        <p:spPr>
          <a:xfrm rot="19513229">
            <a:off x="4585571" y="2899891"/>
            <a:ext cx="1275875" cy="726831"/>
          </a:xfrm>
          <a:prstGeom prst="lef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7711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0">
        <p14:window dir="vert"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  <p:bldP spid="18" grpId="0" animBg="1"/>
      <p:bldP spid="21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211669"/>
            <a:ext cx="1468031" cy="646331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Breeze</a:t>
            </a:r>
          </a:p>
        </p:txBody>
      </p:sp>
      <p:sp>
        <p:nvSpPr>
          <p:cNvPr id="3" name="Rectangle 2"/>
          <p:cNvSpPr/>
          <p:nvPr/>
        </p:nvSpPr>
        <p:spPr>
          <a:xfrm>
            <a:off x="10012812" y="-11723"/>
            <a:ext cx="2179187" cy="646331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e-Institute</a:t>
            </a:r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26239"/>
            <a:ext cx="1515158" cy="646331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LibSoft</a:t>
            </a:r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3" t="15147" r="68879" b="38356"/>
          <a:stretch/>
        </p:blipFill>
        <p:spPr>
          <a:xfrm>
            <a:off x="10984676" y="5451231"/>
            <a:ext cx="1207323" cy="1367483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7" name="Hexagon 6"/>
          <p:cNvSpPr/>
          <p:nvPr/>
        </p:nvSpPr>
        <p:spPr>
          <a:xfrm>
            <a:off x="5283849" y="4198781"/>
            <a:ext cx="3356058" cy="2121877"/>
          </a:xfrm>
          <a:prstGeom prst="hexagon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b="1" dirty="0"/>
              <a:t>Servlet</a:t>
            </a:r>
          </a:p>
          <a:p>
            <a:pPr algn="ctr"/>
            <a:r>
              <a:rPr lang="en-AU" sz="2400" i="1" dirty="0">
                <a:solidFill>
                  <a:srgbClr val="FFFF00"/>
                </a:solidFill>
              </a:rPr>
              <a:t>Java</a:t>
            </a:r>
          </a:p>
          <a:p>
            <a:pPr algn="ctr"/>
            <a:r>
              <a:rPr lang="en-AU" sz="1600" dirty="0">
                <a:solidFill>
                  <a:srgbClr val="002060"/>
                </a:solidFill>
              </a:rPr>
              <a:t>(Components Hosted in Tomcat)</a:t>
            </a:r>
          </a:p>
        </p:txBody>
      </p:sp>
      <p:sp>
        <p:nvSpPr>
          <p:cNvPr id="8" name="Cylinder 7"/>
          <p:cNvSpPr/>
          <p:nvPr/>
        </p:nvSpPr>
        <p:spPr>
          <a:xfrm>
            <a:off x="9153774" y="1913099"/>
            <a:ext cx="2752719" cy="233289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b="1" dirty="0"/>
              <a:t>MS SQL / Oracle</a:t>
            </a:r>
            <a:endParaRPr lang="en-AU" sz="1400" dirty="0">
              <a:solidFill>
                <a:srgbClr val="002060"/>
              </a:solidFill>
            </a:endParaRPr>
          </a:p>
        </p:txBody>
      </p:sp>
      <p:sp>
        <p:nvSpPr>
          <p:cNvPr id="18" name="Arrow: Left-Right 17"/>
          <p:cNvSpPr/>
          <p:nvPr/>
        </p:nvSpPr>
        <p:spPr>
          <a:xfrm rot="19266942">
            <a:off x="8368620" y="4193003"/>
            <a:ext cx="1035410" cy="659507"/>
          </a:xfrm>
          <a:prstGeom prst="left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  <p:sp>
        <p:nvSpPr>
          <p:cNvPr id="19" name="Arrow: Left-Right 18"/>
          <p:cNvSpPr/>
          <p:nvPr/>
        </p:nvSpPr>
        <p:spPr>
          <a:xfrm rot="16200000">
            <a:off x="6353263" y="3198231"/>
            <a:ext cx="1173630" cy="659507"/>
          </a:xfrm>
          <a:prstGeom prst="left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  <p:sp>
        <p:nvSpPr>
          <p:cNvPr id="20" name="Oval 19"/>
          <p:cNvSpPr/>
          <p:nvPr/>
        </p:nvSpPr>
        <p:spPr>
          <a:xfrm>
            <a:off x="4622089" y="169011"/>
            <a:ext cx="4215025" cy="2578590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b="1" dirty="0"/>
              <a:t>Distributed Components</a:t>
            </a:r>
          </a:p>
          <a:p>
            <a:pPr algn="ctr"/>
            <a:r>
              <a:rPr lang="en-AU" sz="2400" i="1" dirty="0">
                <a:solidFill>
                  <a:srgbClr val="FFFF00"/>
                </a:solidFill>
              </a:rPr>
              <a:t>VB / ActiveX</a:t>
            </a:r>
          </a:p>
          <a:p>
            <a:pPr algn="ctr"/>
            <a:r>
              <a:rPr lang="en-AU" sz="1600" dirty="0">
                <a:solidFill>
                  <a:srgbClr val="002060"/>
                </a:solidFill>
              </a:rPr>
              <a:t>(Common Components for all the applications)</a:t>
            </a:r>
          </a:p>
        </p:txBody>
      </p:sp>
      <p:sp>
        <p:nvSpPr>
          <p:cNvPr id="23" name="Arrow: Left-Right 22"/>
          <p:cNvSpPr/>
          <p:nvPr/>
        </p:nvSpPr>
        <p:spPr>
          <a:xfrm rot="19568966">
            <a:off x="4130837" y="2538717"/>
            <a:ext cx="1173630" cy="659507"/>
          </a:xfrm>
          <a:prstGeom prst="left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  <p:grpSp>
        <p:nvGrpSpPr>
          <p:cNvPr id="22" name="Group 21"/>
          <p:cNvGrpSpPr/>
          <p:nvPr/>
        </p:nvGrpSpPr>
        <p:grpSpPr>
          <a:xfrm>
            <a:off x="69805" y="2006563"/>
            <a:ext cx="4165967" cy="3681227"/>
            <a:chOff x="69805" y="2006563"/>
            <a:chExt cx="4165967" cy="3681227"/>
          </a:xfrm>
        </p:grpSpPr>
        <p:grpSp>
          <p:nvGrpSpPr>
            <p:cNvPr id="21" name="Group 20"/>
            <p:cNvGrpSpPr/>
            <p:nvPr/>
          </p:nvGrpSpPr>
          <p:grpSpPr>
            <a:xfrm>
              <a:off x="69805" y="2006563"/>
              <a:ext cx="4165967" cy="3681227"/>
              <a:chOff x="69805" y="2006563"/>
              <a:chExt cx="4165967" cy="3681227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69805" y="2006563"/>
                <a:ext cx="4165967" cy="3681227"/>
                <a:chOff x="517557" y="1412446"/>
                <a:chExt cx="4165967" cy="3681227"/>
              </a:xfrm>
            </p:grpSpPr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6741" y="1412446"/>
                  <a:ext cx="2364303" cy="2157410"/>
                </a:xfrm>
                <a:prstGeom prst="rect">
                  <a:avLst/>
                </a:prstGeom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</p:spPr>
            </p:pic>
            <p:sp>
              <p:nvSpPr>
                <p:cNvPr id="12" name="Rectangle: Rounded Corners 11"/>
                <p:cNvSpPr/>
                <p:nvPr/>
              </p:nvSpPr>
              <p:spPr>
                <a:xfrm>
                  <a:off x="517557" y="3575539"/>
                  <a:ext cx="4165967" cy="1518134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AU" sz="4000" b="1" dirty="0"/>
                    <a:t>Application</a:t>
                  </a:r>
                </a:p>
                <a:p>
                  <a:pPr algn="ctr"/>
                  <a:r>
                    <a:rPr lang="en-AU" sz="2400" i="1" dirty="0">
                      <a:solidFill>
                        <a:srgbClr val="FFFF00"/>
                      </a:solidFill>
                    </a:rPr>
                    <a:t>VB, ActiveX, COM</a:t>
                  </a:r>
                </a:p>
                <a:p>
                  <a:pPr algn="ctr"/>
                  <a:r>
                    <a:rPr lang="en-AU" sz="1600" dirty="0">
                      <a:solidFill>
                        <a:srgbClr val="002060"/>
                      </a:solidFill>
                    </a:rPr>
                    <a:t>(Desktop / Intranet)</a:t>
                  </a:r>
                </a:p>
              </p:txBody>
            </p:sp>
          </p:grpSp>
          <p:pic>
            <p:nvPicPr>
              <p:cNvPr id="2052" name="Picture 4" descr="Image result for scan book barcode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4308" y="2626287"/>
                <a:ext cx="1277815" cy="95836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4" name="Picture 6" descr="Related image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20" t="40606" r="9545" b="3708"/>
            <a:stretch/>
          </p:blipFill>
          <p:spPr bwMode="auto">
            <a:xfrm>
              <a:off x="259039" y="2161565"/>
              <a:ext cx="2026961" cy="1381969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8284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0">
        <p14:window dir="vert"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8" grpId="0" animBg="1"/>
      <p:bldP spid="19" grpId="0" animBg="1"/>
      <p:bldP spid="20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345967" y="0"/>
            <a:ext cx="1834990" cy="646331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StatCAPI</a:t>
            </a:r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6" name="Hexagon 5"/>
          <p:cNvSpPr/>
          <p:nvPr/>
        </p:nvSpPr>
        <p:spPr>
          <a:xfrm>
            <a:off x="5506587" y="4173415"/>
            <a:ext cx="3356058" cy="2121877"/>
          </a:xfrm>
          <a:prstGeom prst="hexagon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b="1" dirty="0"/>
              <a:t>Numerical Engine</a:t>
            </a:r>
          </a:p>
          <a:p>
            <a:pPr algn="ctr"/>
            <a:r>
              <a:rPr lang="en-AU" sz="2400" i="1" dirty="0">
                <a:solidFill>
                  <a:srgbClr val="FFFF00"/>
                </a:solidFill>
              </a:rPr>
              <a:t>C, C++</a:t>
            </a:r>
          </a:p>
          <a:p>
            <a:pPr algn="ctr"/>
            <a:r>
              <a:rPr lang="en-AU" sz="1600" dirty="0">
                <a:solidFill>
                  <a:srgbClr val="002060"/>
                </a:solidFill>
              </a:rPr>
              <a:t>(Numerical equations / Statistical Algorithms)</a:t>
            </a:r>
          </a:p>
        </p:txBody>
      </p:sp>
      <p:sp>
        <p:nvSpPr>
          <p:cNvPr id="7" name="Cylinder 6"/>
          <p:cNvSpPr/>
          <p:nvPr/>
        </p:nvSpPr>
        <p:spPr>
          <a:xfrm>
            <a:off x="9291639" y="1957751"/>
            <a:ext cx="2752719" cy="233289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b="1" dirty="0"/>
              <a:t>Parser</a:t>
            </a:r>
          </a:p>
          <a:p>
            <a:pPr algn="ctr"/>
            <a:r>
              <a:rPr lang="en-AU" sz="2400" i="1" dirty="0">
                <a:solidFill>
                  <a:srgbClr val="FFFF00"/>
                </a:solidFill>
              </a:rPr>
              <a:t>C, C++</a:t>
            </a:r>
          </a:p>
          <a:p>
            <a:pPr algn="ctr"/>
            <a:r>
              <a:rPr lang="en-AU" sz="1400" dirty="0">
                <a:solidFill>
                  <a:srgbClr val="002060"/>
                </a:solidFill>
              </a:rPr>
              <a:t>(Data in the form of Expression / Equation / csv)</a:t>
            </a:r>
          </a:p>
        </p:txBody>
      </p:sp>
      <p:sp>
        <p:nvSpPr>
          <p:cNvPr id="14" name="Arrow: Left 13"/>
          <p:cNvSpPr/>
          <p:nvPr/>
        </p:nvSpPr>
        <p:spPr>
          <a:xfrm rot="19513229">
            <a:off x="8488431" y="3986534"/>
            <a:ext cx="913308" cy="726831"/>
          </a:xfrm>
          <a:prstGeom prst="lef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Arrow: Left 14"/>
          <p:cNvSpPr/>
          <p:nvPr/>
        </p:nvSpPr>
        <p:spPr>
          <a:xfrm rot="5400000">
            <a:off x="6684267" y="3206262"/>
            <a:ext cx="1113693" cy="726831"/>
          </a:xfrm>
          <a:prstGeom prst="lef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  <p:sp>
        <p:nvSpPr>
          <p:cNvPr id="16" name="Arrow: Left 15"/>
          <p:cNvSpPr/>
          <p:nvPr/>
        </p:nvSpPr>
        <p:spPr>
          <a:xfrm rot="19513229">
            <a:off x="3957352" y="2581473"/>
            <a:ext cx="1275875" cy="726831"/>
          </a:xfrm>
          <a:prstGeom prst="lef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 17"/>
          <p:cNvSpPr/>
          <p:nvPr/>
        </p:nvSpPr>
        <p:spPr>
          <a:xfrm>
            <a:off x="7441" y="28483"/>
            <a:ext cx="1329788" cy="646331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Systat</a:t>
            </a:r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3076" name="Picture 4" descr="Image result for cranes software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882" y="5122978"/>
            <a:ext cx="1362075" cy="17145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Oval 31"/>
          <p:cNvSpPr/>
          <p:nvPr/>
        </p:nvSpPr>
        <p:spPr>
          <a:xfrm>
            <a:off x="4654063" y="128954"/>
            <a:ext cx="4662456" cy="2786807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b="1" dirty="0"/>
              <a:t>Graphics Engine</a:t>
            </a:r>
          </a:p>
          <a:p>
            <a:pPr algn="ctr"/>
            <a:r>
              <a:rPr lang="en-AU" sz="2400" i="1" dirty="0">
                <a:solidFill>
                  <a:srgbClr val="FFFF00"/>
                </a:solidFill>
              </a:rPr>
              <a:t>VC++/MFC, OpenGL, DirectX, GDI+, COM</a:t>
            </a:r>
          </a:p>
          <a:p>
            <a:pPr algn="ctr"/>
            <a:r>
              <a:rPr lang="en-AU" sz="1600" dirty="0">
                <a:solidFill>
                  <a:srgbClr val="002060"/>
                </a:solidFill>
              </a:rPr>
              <a:t>(Components as per Grammar of Graphics)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07183" y="1410969"/>
            <a:ext cx="4165967" cy="3704673"/>
            <a:chOff x="84921" y="1529680"/>
            <a:chExt cx="4165967" cy="3704673"/>
          </a:xfrm>
        </p:grpSpPr>
        <p:grpSp>
          <p:nvGrpSpPr>
            <p:cNvPr id="9" name="Group 8"/>
            <p:cNvGrpSpPr/>
            <p:nvPr/>
          </p:nvGrpSpPr>
          <p:grpSpPr>
            <a:xfrm>
              <a:off x="84921" y="1529680"/>
              <a:ext cx="4165967" cy="3704673"/>
              <a:chOff x="517557" y="1389000"/>
              <a:chExt cx="4165967" cy="3704673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30800" y="1389000"/>
                <a:ext cx="2364303" cy="2157410"/>
              </a:xfrm>
              <a:prstGeom prst="rect">
                <a:avLst/>
              </a:prstGeom>
            </p:spPr>
          </p:pic>
          <p:sp>
            <p:nvSpPr>
              <p:cNvPr id="11" name="Rectangle: Rounded Corners 10"/>
              <p:cNvSpPr/>
              <p:nvPr/>
            </p:nvSpPr>
            <p:spPr>
              <a:xfrm>
                <a:off x="517557" y="3575539"/>
                <a:ext cx="4165967" cy="1518134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sz="4000" b="1" dirty="0" err="1"/>
                  <a:t>Systat</a:t>
                </a:r>
                <a:r>
                  <a:rPr lang="en-AU" sz="4000" b="1" dirty="0"/>
                  <a:t> / </a:t>
                </a:r>
                <a:r>
                  <a:rPr lang="en-AU" sz="4000" b="1" dirty="0" err="1"/>
                  <a:t>SigmaPlot</a:t>
                </a:r>
                <a:endParaRPr lang="en-AU" sz="4000" b="1" dirty="0"/>
              </a:p>
              <a:p>
                <a:pPr algn="ctr"/>
                <a:r>
                  <a:rPr lang="en-AU" sz="2400" i="1" dirty="0">
                    <a:solidFill>
                      <a:srgbClr val="FFFF00"/>
                    </a:solidFill>
                  </a:rPr>
                  <a:t>VC++/MFC</a:t>
                </a:r>
              </a:p>
              <a:p>
                <a:pPr algn="ctr"/>
                <a:r>
                  <a:rPr lang="en-AU" sz="1600" dirty="0">
                    <a:solidFill>
                      <a:srgbClr val="002060"/>
                    </a:solidFill>
                  </a:rPr>
                  <a:t>(Integrated Components)</a:t>
                </a:r>
              </a:p>
            </p:txBody>
          </p:sp>
        </p:grpSp>
        <p:pic>
          <p:nvPicPr>
            <p:cNvPr id="3078" name="Picture 6" descr="Image result for systat 3D graph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4825" y="1640221"/>
              <a:ext cx="1945237" cy="1458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8665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4" grpId="0" animBg="1"/>
      <p:bldP spid="15" grpId="0" animBg="1"/>
      <p:bldP spid="16" grpId="0" animBg="1"/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3241080" cy="646331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Graphics Engine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070709" y="1314859"/>
            <a:ext cx="4703036" cy="4132943"/>
            <a:chOff x="3491394" y="1193103"/>
            <a:chExt cx="4703036" cy="4132943"/>
          </a:xfrm>
          <a:effectLst>
            <a:glow rad="1016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32" name="Oval 31"/>
            <p:cNvSpPr/>
            <p:nvPr/>
          </p:nvSpPr>
          <p:spPr>
            <a:xfrm>
              <a:off x="4945055" y="2474690"/>
              <a:ext cx="1795716" cy="1569771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2000" b="1" dirty="0"/>
                <a:t>Grammar of Graphics</a:t>
              </a:r>
            </a:p>
          </p:txBody>
        </p:sp>
        <p:sp>
          <p:nvSpPr>
            <p:cNvPr id="4" name="Oval 3"/>
            <p:cNvSpPr/>
            <p:nvPr/>
          </p:nvSpPr>
          <p:spPr>
            <a:xfrm>
              <a:off x="3889979" y="2262554"/>
              <a:ext cx="1078523" cy="715107"/>
            </a:xfrm>
            <a:prstGeom prst="ellipse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600" dirty="0"/>
                <a:t>Data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6717323" y="2262554"/>
              <a:ext cx="1078523" cy="715107"/>
            </a:xfrm>
            <a:prstGeom prst="ellipse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600" dirty="0"/>
                <a:t>Scale</a:t>
              </a:r>
            </a:p>
          </p:txBody>
        </p:sp>
        <p:sp>
          <p:nvSpPr>
            <p:cNvPr id="21" name="Oval 20"/>
            <p:cNvSpPr/>
            <p:nvPr/>
          </p:nvSpPr>
          <p:spPr>
            <a:xfrm>
              <a:off x="6740771" y="3616567"/>
              <a:ext cx="1078523" cy="715107"/>
            </a:xfrm>
            <a:prstGeom prst="ellipse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600" dirty="0"/>
                <a:t>Guide</a:t>
              </a:r>
            </a:p>
          </p:txBody>
        </p:sp>
        <p:sp>
          <p:nvSpPr>
            <p:cNvPr id="22" name="Oval 21"/>
            <p:cNvSpPr/>
            <p:nvPr/>
          </p:nvSpPr>
          <p:spPr>
            <a:xfrm>
              <a:off x="5200554" y="4227849"/>
              <a:ext cx="1308164" cy="715107"/>
            </a:xfrm>
            <a:prstGeom prst="ellipse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600" dirty="0"/>
                <a:t>Element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3889979" y="3616568"/>
              <a:ext cx="1078523" cy="715107"/>
            </a:xfrm>
            <a:prstGeom prst="ellipse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600" dirty="0" err="1"/>
                <a:t>Coord</a:t>
              </a:r>
              <a:endParaRPr lang="en-AU" sz="1600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5303651" y="1576195"/>
              <a:ext cx="1078523" cy="715107"/>
            </a:xfrm>
            <a:prstGeom prst="ellipse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600" dirty="0"/>
                <a:t>Trans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3491394" y="1193103"/>
              <a:ext cx="4703036" cy="41329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3" name="Block Arc 12"/>
          <p:cNvSpPr/>
          <p:nvPr/>
        </p:nvSpPr>
        <p:spPr>
          <a:xfrm rot="16200000">
            <a:off x="4908767" y="443968"/>
            <a:ext cx="6645523" cy="5898169"/>
          </a:xfrm>
          <a:prstGeom prst="blockArc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6791839" y="404358"/>
            <a:ext cx="1388143" cy="668215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Canvas</a:t>
            </a:r>
          </a:p>
        </p:txBody>
      </p:sp>
      <p:sp>
        <p:nvSpPr>
          <p:cNvPr id="29" name="Oval 28"/>
          <p:cNvSpPr/>
          <p:nvPr/>
        </p:nvSpPr>
        <p:spPr>
          <a:xfrm>
            <a:off x="6091190" y="1167597"/>
            <a:ext cx="1224010" cy="668215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dirty="0"/>
              <a:t>Plot</a:t>
            </a:r>
          </a:p>
        </p:txBody>
      </p:sp>
      <p:sp>
        <p:nvSpPr>
          <p:cNvPr id="30" name="Oval 29"/>
          <p:cNvSpPr/>
          <p:nvPr/>
        </p:nvSpPr>
        <p:spPr>
          <a:xfrm>
            <a:off x="6715029" y="5530980"/>
            <a:ext cx="1410830" cy="668215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dirty="0"/>
              <a:t>Geometry</a:t>
            </a:r>
          </a:p>
        </p:txBody>
      </p:sp>
      <p:sp>
        <p:nvSpPr>
          <p:cNvPr id="31" name="Oval 30"/>
          <p:cNvSpPr/>
          <p:nvPr/>
        </p:nvSpPr>
        <p:spPr>
          <a:xfrm>
            <a:off x="5651249" y="1997985"/>
            <a:ext cx="1169288" cy="668215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dirty="0"/>
              <a:t>Axis</a:t>
            </a:r>
          </a:p>
        </p:txBody>
      </p:sp>
      <p:sp>
        <p:nvSpPr>
          <p:cNvPr id="33" name="Oval 32"/>
          <p:cNvSpPr/>
          <p:nvPr/>
        </p:nvSpPr>
        <p:spPr>
          <a:xfrm>
            <a:off x="5423690" y="2923582"/>
            <a:ext cx="1258633" cy="668215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dirty="0"/>
              <a:t>Legend</a:t>
            </a:r>
          </a:p>
        </p:txBody>
      </p:sp>
      <p:sp>
        <p:nvSpPr>
          <p:cNvPr id="34" name="Oval 33"/>
          <p:cNvSpPr/>
          <p:nvPr/>
        </p:nvSpPr>
        <p:spPr>
          <a:xfrm>
            <a:off x="5537795" y="3832105"/>
            <a:ext cx="1223372" cy="668215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dirty="0"/>
              <a:t>Title</a:t>
            </a:r>
          </a:p>
        </p:txBody>
      </p:sp>
      <p:sp>
        <p:nvSpPr>
          <p:cNvPr id="35" name="Oval 34"/>
          <p:cNvSpPr/>
          <p:nvPr/>
        </p:nvSpPr>
        <p:spPr>
          <a:xfrm>
            <a:off x="5814383" y="4740628"/>
            <a:ext cx="1477370" cy="668215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dirty="0"/>
              <a:t>Annotation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3219382" y="1748126"/>
            <a:ext cx="2058397" cy="3338357"/>
            <a:chOff x="3294886" y="2429317"/>
            <a:chExt cx="2058397" cy="3338357"/>
          </a:xfrm>
        </p:grpSpPr>
        <p:pic>
          <p:nvPicPr>
            <p:cNvPr id="4100" name="Picture 4" descr="Related imag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8872" y="2429317"/>
              <a:ext cx="1816784" cy="1816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Rectangle: Rounded Corners 37"/>
            <p:cNvSpPr/>
            <p:nvPr/>
          </p:nvSpPr>
          <p:spPr>
            <a:xfrm>
              <a:off x="3294886" y="4246101"/>
              <a:ext cx="2058397" cy="1521573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4000" b="1" dirty="0"/>
                <a:t>Graph</a:t>
              </a:r>
            </a:p>
            <a:p>
              <a:pPr algn="ctr"/>
              <a:r>
                <a:rPr lang="en-AU" sz="1600" dirty="0">
                  <a:solidFill>
                    <a:srgbClr val="002060"/>
                  </a:solidFill>
                </a:rPr>
                <a:t>(Data structure to hold all the elements)</a:t>
              </a:r>
            </a:p>
          </p:txBody>
        </p:sp>
      </p:grpSp>
      <p:pic>
        <p:nvPicPr>
          <p:cNvPr id="4102" name="Picture 6" descr="Image result for pipeline icon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5" t="31621" r="74612" b="54583"/>
          <a:stretch/>
        </p:blipFill>
        <p:spPr bwMode="auto">
          <a:xfrm rot="16200000">
            <a:off x="1637024" y="2165769"/>
            <a:ext cx="1871635" cy="165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 result for directX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52" y="3698257"/>
            <a:ext cx="1364766" cy="136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 result for opengl icon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83" b="31226"/>
          <a:stretch/>
        </p:blipFill>
        <p:spPr bwMode="auto">
          <a:xfrm>
            <a:off x="214726" y="2632881"/>
            <a:ext cx="1338013" cy="59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/>
          <p:cNvGrpSpPr/>
          <p:nvPr/>
        </p:nvGrpSpPr>
        <p:grpSpPr>
          <a:xfrm>
            <a:off x="278083" y="921399"/>
            <a:ext cx="1265454" cy="1288413"/>
            <a:chOff x="278083" y="921399"/>
            <a:chExt cx="1265454" cy="1288413"/>
          </a:xfrm>
        </p:grpSpPr>
        <p:pic>
          <p:nvPicPr>
            <p:cNvPr id="4110" name="Picture 14" descr="Image result for microsoft icon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083" y="921399"/>
              <a:ext cx="1265454" cy="1265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7"/>
            <p:cNvSpPr/>
            <p:nvPr/>
          </p:nvSpPr>
          <p:spPr>
            <a:xfrm>
              <a:off x="278083" y="1809702"/>
              <a:ext cx="70724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GDI+</a:t>
              </a:r>
            </a:p>
          </p:txBody>
        </p:sp>
      </p:grpSp>
      <p:pic>
        <p:nvPicPr>
          <p:cNvPr id="37" name="Picture 4" descr="Image result for cranes software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882" y="5122978"/>
            <a:ext cx="1362075" cy="17145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23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0"/>
                            </p:stCondLst>
                            <p:childTnLst>
                              <p:par>
                                <p:cTn id="3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0"/>
                            </p:stCondLst>
                            <p:childTnLst>
                              <p:par>
                                <p:cTn id="4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000"/>
                            </p:stCondLst>
                            <p:childTnLst>
                              <p:par>
                                <p:cTn id="4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0"/>
                            </p:stCondLst>
                            <p:childTnLst>
                              <p:par>
                                <p:cTn id="5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1000"/>
                            </p:stCondLst>
                            <p:childTnLst>
                              <p:par>
                                <p:cTn id="5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2000"/>
                            </p:stCondLst>
                            <p:childTnLst>
                              <p:par>
                                <p:cTn id="6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3000"/>
                            </p:stCondLst>
                            <p:childTnLst>
                              <p:par>
                                <p:cTn id="6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4000"/>
                            </p:stCondLst>
                            <p:childTnLst>
                              <p:par>
                                <p:cTn id="7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5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ylinder 6"/>
          <p:cNvSpPr/>
          <p:nvPr/>
        </p:nvSpPr>
        <p:spPr>
          <a:xfrm>
            <a:off x="5873781" y="30836"/>
            <a:ext cx="2571566" cy="219807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b="1" dirty="0"/>
              <a:t>Cerner DB</a:t>
            </a:r>
          </a:p>
          <a:p>
            <a:pPr algn="ctr"/>
            <a:r>
              <a:rPr lang="en-AU" sz="2400" i="1" dirty="0">
                <a:solidFill>
                  <a:srgbClr val="FFFF00"/>
                </a:solidFill>
              </a:rPr>
              <a:t>CCL/SQL</a:t>
            </a:r>
          </a:p>
          <a:p>
            <a:pPr algn="ctr"/>
            <a:r>
              <a:rPr lang="en-AU" sz="1400" dirty="0">
                <a:solidFill>
                  <a:srgbClr val="002060"/>
                </a:solidFill>
              </a:rPr>
              <a:t>(CCL-Cerner Command Language, Scripts, Schema)</a:t>
            </a:r>
          </a:p>
        </p:txBody>
      </p:sp>
      <p:sp>
        <p:nvSpPr>
          <p:cNvPr id="14" name="Arrow: Left 13"/>
          <p:cNvSpPr/>
          <p:nvPr/>
        </p:nvSpPr>
        <p:spPr>
          <a:xfrm>
            <a:off x="8395456" y="5134632"/>
            <a:ext cx="1289532" cy="381108"/>
          </a:xfrm>
          <a:prstGeom prst="lef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Arrow: Left 14"/>
          <p:cNvSpPr/>
          <p:nvPr/>
        </p:nvSpPr>
        <p:spPr>
          <a:xfrm rot="16200000">
            <a:off x="10389463" y="3701708"/>
            <a:ext cx="785531" cy="423805"/>
          </a:xfrm>
          <a:prstGeom prst="lef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  <p:sp>
        <p:nvSpPr>
          <p:cNvPr id="16" name="Arrow: Left 15"/>
          <p:cNvSpPr/>
          <p:nvPr/>
        </p:nvSpPr>
        <p:spPr>
          <a:xfrm rot="2759150">
            <a:off x="5483284" y="4592040"/>
            <a:ext cx="841540" cy="457187"/>
          </a:xfrm>
          <a:prstGeom prst="lef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Oval 31"/>
          <p:cNvSpPr/>
          <p:nvPr/>
        </p:nvSpPr>
        <p:spPr>
          <a:xfrm>
            <a:off x="3542160" y="2213805"/>
            <a:ext cx="3897942" cy="2200599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tIns="0" rIns="36000" rtlCol="0" anchor="ctr">
            <a:noAutofit/>
          </a:bodyPr>
          <a:lstStyle/>
          <a:p>
            <a:pPr algn="ctr"/>
            <a:r>
              <a:rPr lang="en-AU" sz="3200" b="1" dirty="0"/>
              <a:t>Cardiovascular Module</a:t>
            </a:r>
          </a:p>
          <a:p>
            <a:pPr algn="ctr"/>
            <a:r>
              <a:rPr lang="en-AU" sz="2400" i="1" dirty="0">
                <a:solidFill>
                  <a:srgbClr val="FFFF00"/>
                </a:solidFill>
              </a:rPr>
              <a:t>C++, VC++/MFC, COM</a:t>
            </a:r>
          </a:p>
          <a:p>
            <a:pPr algn="ctr"/>
            <a:r>
              <a:rPr lang="en-AU" sz="1600" dirty="0">
                <a:solidFill>
                  <a:srgbClr val="002060"/>
                </a:solidFill>
              </a:rPr>
              <a:t>(Components having Data Manager, Viewer Factories)</a:t>
            </a:r>
          </a:p>
        </p:txBody>
      </p:sp>
      <p:pic>
        <p:nvPicPr>
          <p:cNvPr id="17" name="Picture 2" descr="Image result for cerner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567" y="6108191"/>
            <a:ext cx="2551433" cy="736351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-28276" y="481"/>
            <a:ext cx="5442324" cy="646331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Cardiovascular  - Stress ECG</a:t>
            </a:r>
            <a:endParaRPr 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431242" y="4362910"/>
            <a:ext cx="1704607" cy="2495801"/>
            <a:chOff x="6279013" y="4287196"/>
            <a:chExt cx="1704607" cy="2495801"/>
          </a:xfrm>
        </p:grpSpPr>
        <p:sp>
          <p:nvSpPr>
            <p:cNvPr id="20" name="Cylinder 19"/>
            <p:cNvSpPr/>
            <p:nvPr/>
          </p:nvSpPr>
          <p:spPr>
            <a:xfrm>
              <a:off x="6279013" y="4730262"/>
              <a:ext cx="1704607" cy="2052735"/>
            </a:xfrm>
            <a:prstGeom prst="can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4000" b="1" dirty="0"/>
                <a:t>CAMM</a:t>
              </a:r>
            </a:p>
            <a:p>
              <a:pPr algn="ctr"/>
              <a:r>
                <a:rPr lang="en-AU" sz="1400" dirty="0">
                  <a:solidFill>
                    <a:srgbClr val="002060"/>
                  </a:solidFill>
                </a:rPr>
                <a:t>(Imaging Archive for ECG, </a:t>
              </a:r>
              <a:r>
                <a:rPr lang="en-AU" sz="1400" dirty="0" err="1">
                  <a:solidFill>
                    <a:srgbClr val="002060"/>
                  </a:solidFill>
                </a:rPr>
                <a:t>XRays</a:t>
              </a:r>
              <a:r>
                <a:rPr lang="en-AU" sz="1400" dirty="0">
                  <a:solidFill>
                    <a:srgbClr val="002060"/>
                  </a:solidFill>
                </a:rPr>
                <a:t>, MRI, CT)</a:t>
              </a:r>
            </a:p>
          </p:txBody>
        </p:sp>
        <p:pic>
          <p:nvPicPr>
            <p:cNvPr id="1026" name="Picture 2" descr="Image result for xray of ches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04" t="4856" r="12531" b="4659"/>
            <a:stretch/>
          </p:blipFill>
          <p:spPr bwMode="auto">
            <a:xfrm rot="19244585">
              <a:off x="6517478" y="4478725"/>
              <a:ext cx="580255" cy="532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Related image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4674"/>
            <a:stretch/>
          </p:blipFill>
          <p:spPr bwMode="auto">
            <a:xfrm rot="3037232">
              <a:off x="7187838" y="4354306"/>
              <a:ext cx="664222" cy="530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824" y="4310187"/>
            <a:ext cx="1441948" cy="148272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21" name="Rectangle: Diagonal Corners Snipped 20"/>
          <p:cNvSpPr/>
          <p:nvPr/>
        </p:nvSpPr>
        <p:spPr>
          <a:xfrm>
            <a:off x="9112240" y="1318496"/>
            <a:ext cx="2980789" cy="2183422"/>
          </a:xfrm>
          <a:prstGeom prst="snip2Diag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b="1" dirty="0"/>
              <a:t>Application Services</a:t>
            </a:r>
          </a:p>
          <a:p>
            <a:pPr algn="ctr"/>
            <a:r>
              <a:rPr lang="en-AU" sz="2400" i="1" dirty="0">
                <a:solidFill>
                  <a:srgbClr val="FFFF00"/>
                </a:solidFill>
              </a:rPr>
              <a:t>(Java / C++)</a:t>
            </a:r>
          </a:p>
          <a:p>
            <a:pPr algn="ctr"/>
            <a:endParaRPr lang="en-AU" sz="2000" dirty="0"/>
          </a:p>
        </p:txBody>
      </p:sp>
      <p:sp>
        <p:nvSpPr>
          <p:cNvPr id="27" name="Arrow: Left-Right 26"/>
          <p:cNvSpPr/>
          <p:nvPr/>
        </p:nvSpPr>
        <p:spPr>
          <a:xfrm rot="19116882">
            <a:off x="7983779" y="3873531"/>
            <a:ext cx="1556023" cy="385899"/>
          </a:xfrm>
          <a:prstGeom prst="left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  <p:sp>
        <p:nvSpPr>
          <p:cNvPr id="23" name="Arrow: Left-Up 22"/>
          <p:cNvSpPr/>
          <p:nvPr/>
        </p:nvSpPr>
        <p:spPr>
          <a:xfrm flipV="1">
            <a:off x="8827997" y="404444"/>
            <a:ext cx="1889826" cy="763527"/>
          </a:xfrm>
          <a:prstGeom prst="leftUpArrow">
            <a:avLst>
              <a:gd name="adj1" fmla="val 22849"/>
              <a:gd name="adj2" fmla="val 21373"/>
              <a:gd name="adj3" fmla="val 25806"/>
            </a:avLst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  <p:sp>
        <p:nvSpPr>
          <p:cNvPr id="31" name="Arrow: Left-Up 30"/>
          <p:cNvSpPr/>
          <p:nvPr/>
        </p:nvSpPr>
        <p:spPr>
          <a:xfrm flipH="1" flipV="1">
            <a:off x="5095623" y="1126863"/>
            <a:ext cx="778158" cy="997211"/>
          </a:xfrm>
          <a:prstGeom prst="leftUpArrow">
            <a:avLst>
              <a:gd name="adj1" fmla="val 22849"/>
              <a:gd name="adj2" fmla="val 21373"/>
              <a:gd name="adj3" fmla="val 25806"/>
            </a:avLst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  <p:sp>
        <p:nvSpPr>
          <p:cNvPr id="33" name="Arrow: Left-Right 32"/>
          <p:cNvSpPr/>
          <p:nvPr/>
        </p:nvSpPr>
        <p:spPr>
          <a:xfrm>
            <a:off x="7440102" y="2758292"/>
            <a:ext cx="1556023" cy="385899"/>
          </a:xfrm>
          <a:prstGeom prst="left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  <p:grpSp>
        <p:nvGrpSpPr>
          <p:cNvPr id="24" name="Group 23"/>
          <p:cNvGrpSpPr/>
          <p:nvPr/>
        </p:nvGrpSpPr>
        <p:grpSpPr>
          <a:xfrm>
            <a:off x="66473" y="2220326"/>
            <a:ext cx="3006084" cy="2962209"/>
            <a:chOff x="536076" y="2319864"/>
            <a:chExt cx="3006084" cy="2962209"/>
          </a:xfrm>
        </p:grpSpPr>
        <p:grpSp>
          <p:nvGrpSpPr>
            <p:cNvPr id="9" name="Group 8"/>
            <p:cNvGrpSpPr/>
            <p:nvPr/>
          </p:nvGrpSpPr>
          <p:grpSpPr>
            <a:xfrm>
              <a:off x="536076" y="2319864"/>
              <a:ext cx="3006084" cy="2962209"/>
              <a:chOff x="517557" y="1389000"/>
              <a:chExt cx="4165967" cy="3704673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30800" y="1389000"/>
                <a:ext cx="2364303" cy="2157410"/>
              </a:xfrm>
              <a:prstGeom prst="rect">
                <a:avLst/>
              </a:prstGeom>
            </p:spPr>
          </p:pic>
          <p:sp>
            <p:nvSpPr>
              <p:cNvPr id="11" name="Rectangle: Rounded Corners 10"/>
              <p:cNvSpPr/>
              <p:nvPr/>
            </p:nvSpPr>
            <p:spPr>
              <a:xfrm>
                <a:off x="517557" y="3575539"/>
                <a:ext cx="4165967" cy="1518134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sz="4000" b="1" dirty="0" err="1"/>
                  <a:t>Powerchart</a:t>
                </a:r>
                <a:endParaRPr lang="en-AU" sz="4000" b="1" dirty="0"/>
              </a:p>
              <a:p>
                <a:pPr algn="ctr"/>
                <a:r>
                  <a:rPr lang="en-AU" sz="1600" dirty="0">
                    <a:solidFill>
                      <a:srgbClr val="002060"/>
                    </a:solidFill>
                  </a:rPr>
                  <a:t>(Host Application for Cardiovascular modules)</a:t>
                </a:r>
              </a:p>
            </p:txBody>
          </p:sp>
        </p:grpSp>
        <p:pic>
          <p:nvPicPr>
            <p:cNvPr id="1030" name="Picture 6" descr="Related image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59" t="22013" r="19301" b="28472"/>
            <a:stretch/>
          </p:blipFill>
          <p:spPr bwMode="auto">
            <a:xfrm>
              <a:off x="1332163" y="2410207"/>
              <a:ext cx="1431820" cy="1119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Arrow: Left-Right 34"/>
          <p:cNvSpPr/>
          <p:nvPr/>
        </p:nvSpPr>
        <p:spPr>
          <a:xfrm>
            <a:off x="2544069" y="3121154"/>
            <a:ext cx="895756" cy="385899"/>
          </a:xfrm>
          <a:prstGeom prst="left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9396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0">
        <p14:window dir="vert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750"/>
                            </p:stCondLst>
                            <p:childTnLst>
                              <p:par>
                                <p:cTn id="3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75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75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250"/>
                            </p:stCondLst>
                            <p:childTnLst>
                              <p:par>
                                <p:cTn id="5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25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  <p:bldP spid="16" grpId="0" animBg="1"/>
      <p:bldP spid="32" grpId="0" animBg="1"/>
      <p:bldP spid="21" grpId="0" animBg="1"/>
      <p:bldP spid="27" grpId="0" animBg="1"/>
      <p:bldP spid="23" grpId="0" animBg="1"/>
      <p:bldP spid="31" grpId="0" animBg="1"/>
      <p:bldP spid="33" grpId="0" animBg="1"/>
      <p:bldP spid="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ylinder 6"/>
          <p:cNvSpPr/>
          <p:nvPr/>
        </p:nvSpPr>
        <p:spPr>
          <a:xfrm>
            <a:off x="851951" y="4995998"/>
            <a:ext cx="1834611" cy="14801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b="1" dirty="0"/>
              <a:t>Cerner DB</a:t>
            </a:r>
          </a:p>
          <a:p>
            <a:pPr algn="ctr"/>
            <a:r>
              <a:rPr lang="en-AU" sz="1600" i="1" dirty="0">
                <a:solidFill>
                  <a:srgbClr val="FFFF00"/>
                </a:solidFill>
              </a:rPr>
              <a:t>CCL/SQL</a:t>
            </a:r>
          </a:p>
          <a:p>
            <a:pPr algn="ctr"/>
            <a:r>
              <a:rPr lang="en-AU" sz="1050" dirty="0">
                <a:solidFill>
                  <a:srgbClr val="002060"/>
                </a:solidFill>
              </a:rPr>
              <a:t>(CCL-Cerner Command Language, Scripts, Schema)</a:t>
            </a:r>
          </a:p>
        </p:txBody>
      </p:sp>
      <p:sp>
        <p:nvSpPr>
          <p:cNvPr id="15" name="Arrow: Left 14"/>
          <p:cNvSpPr/>
          <p:nvPr/>
        </p:nvSpPr>
        <p:spPr>
          <a:xfrm rot="9013226">
            <a:off x="2907301" y="4604083"/>
            <a:ext cx="764163" cy="423805"/>
          </a:xfrm>
          <a:prstGeom prst="lef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  <p:sp>
        <p:nvSpPr>
          <p:cNvPr id="16" name="Arrow: Left 15"/>
          <p:cNvSpPr/>
          <p:nvPr/>
        </p:nvSpPr>
        <p:spPr>
          <a:xfrm rot="9358585">
            <a:off x="5402083" y="3703725"/>
            <a:ext cx="835646" cy="396504"/>
          </a:xfrm>
          <a:prstGeom prst="lef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Oval 31"/>
          <p:cNvSpPr/>
          <p:nvPr/>
        </p:nvSpPr>
        <p:spPr>
          <a:xfrm>
            <a:off x="139867" y="2773317"/>
            <a:ext cx="3000896" cy="1405694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tIns="0" rIns="36000" rtlCol="0" anchor="ctr">
            <a:noAutofit/>
          </a:bodyPr>
          <a:lstStyle/>
          <a:p>
            <a:pPr algn="ctr"/>
            <a:r>
              <a:rPr lang="en-AU" sz="2000" b="1" dirty="0"/>
              <a:t>Cardiovascular Module</a:t>
            </a:r>
          </a:p>
          <a:p>
            <a:pPr algn="ctr"/>
            <a:r>
              <a:rPr lang="en-AU" sz="1600" i="1" dirty="0">
                <a:solidFill>
                  <a:srgbClr val="FFFF00"/>
                </a:solidFill>
              </a:rPr>
              <a:t>C++, VC++/MFC, COM</a:t>
            </a:r>
          </a:p>
          <a:p>
            <a:pPr algn="ctr"/>
            <a:r>
              <a:rPr lang="en-AU" sz="1100" dirty="0">
                <a:solidFill>
                  <a:srgbClr val="002060"/>
                </a:solidFill>
              </a:rPr>
              <a:t>(Components having Data Manager, Viewer Factories)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" y="15560"/>
            <a:ext cx="9463937" cy="646331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Cardiovascular - Cath </a:t>
            </a:r>
            <a:r>
              <a:rPr 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/ </a:t>
            </a:r>
            <a:r>
              <a:rPr lang="en-US" sz="36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Hemo</a:t>
            </a:r>
            <a:r>
              <a:rPr 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sz="36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Skyvue</a:t>
            </a:r>
            <a:r>
              <a:rPr 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Integration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183932" y="4831203"/>
            <a:ext cx="1502444" cy="1644983"/>
            <a:chOff x="6279013" y="4287196"/>
            <a:chExt cx="1704607" cy="2495801"/>
          </a:xfrm>
        </p:grpSpPr>
        <p:sp>
          <p:nvSpPr>
            <p:cNvPr id="20" name="Cylinder 19"/>
            <p:cNvSpPr/>
            <p:nvPr/>
          </p:nvSpPr>
          <p:spPr>
            <a:xfrm>
              <a:off x="6279013" y="4730262"/>
              <a:ext cx="1704607" cy="2052735"/>
            </a:xfrm>
            <a:prstGeom prst="can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2000" b="1" dirty="0"/>
                <a:t>CAMM</a:t>
              </a:r>
            </a:p>
            <a:p>
              <a:pPr algn="ctr"/>
              <a:r>
                <a:rPr lang="en-AU" sz="1100" dirty="0">
                  <a:solidFill>
                    <a:srgbClr val="002060"/>
                  </a:solidFill>
                </a:rPr>
                <a:t>(Imaging Archive for ECG, </a:t>
              </a:r>
              <a:r>
                <a:rPr lang="en-AU" sz="1100" dirty="0" err="1">
                  <a:solidFill>
                    <a:srgbClr val="002060"/>
                  </a:solidFill>
                </a:rPr>
                <a:t>XRays</a:t>
              </a:r>
              <a:r>
                <a:rPr lang="en-AU" sz="1100" dirty="0">
                  <a:solidFill>
                    <a:srgbClr val="002060"/>
                  </a:solidFill>
                </a:rPr>
                <a:t>, MRI, CT)</a:t>
              </a:r>
            </a:p>
          </p:txBody>
        </p:sp>
        <p:pic>
          <p:nvPicPr>
            <p:cNvPr id="1026" name="Picture 2" descr="Image result for xray of chest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04" t="4856" r="12531" b="4659"/>
            <a:stretch/>
          </p:blipFill>
          <p:spPr bwMode="auto">
            <a:xfrm rot="19244585">
              <a:off x="6517478" y="4478725"/>
              <a:ext cx="580255" cy="532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Related image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4674"/>
            <a:stretch/>
          </p:blipFill>
          <p:spPr bwMode="auto">
            <a:xfrm rot="3037232">
              <a:off x="7187838" y="4354306"/>
              <a:ext cx="664222" cy="530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Rectangle: Diagonal Corners Snipped 20"/>
          <p:cNvSpPr/>
          <p:nvPr/>
        </p:nvSpPr>
        <p:spPr>
          <a:xfrm>
            <a:off x="3488680" y="5297687"/>
            <a:ext cx="2006864" cy="992173"/>
          </a:xfrm>
          <a:prstGeom prst="snip2Diag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b="1" dirty="0"/>
              <a:t>Application Services</a:t>
            </a:r>
          </a:p>
          <a:p>
            <a:pPr algn="ctr"/>
            <a:r>
              <a:rPr lang="en-AU" sz="1600" i="1" dirty="0">
                <a:solidFill>
                  <a:srgbClr val="FFFF00"/>
                </a:solidFill>
              </a:rPr>
              <a:t>(Java / C++)</a:t>
            </a:r>
          </a:p>
          <a:p>
            <a:pPr algn="ctr"/>
            <a:endParaRPr lang="en-AU" sz="1400" dirty="0"/>
          </a:p>
        </p:txBody>
      </p:sp>
      <p:sp>
        <p:nvSpPr>
          <p:cNvPr id="27" name="Arrow: Left-Right 26"/>
          <p:cNvSpPr/>
          <p:nvPr/>
        </p:nvSpPr>
        <p:spPr>
          <a:xfrm rot="16200000">
            <a:off x="1525711" y="4381459"/>
            <a:ext cx="682360" cy="385899"/>
          </a:xfrm>
          <a:prstGeom prst="left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  <p:sp>
        <p:nvSpPr>
          <p:cNvPr id="35" name="Arrow: Left-Right 34"/>
          <p:cNvSpPr/>
          <p:nvPr/>
        </p:nvSpPr>
        <p:spPr>
          <a:xfrm>
            <a:off x="5508928" y="5619155"/>
            <a:ext cx="661620" cy="385899"/>
          </a:xfrm>
          <a:prstGeom prst="left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  <p:grpSp>
        <p:nvGrpSpPr>
          <p:cNvPr id="2049" name="Group 2048"/>
          <p:cNvGrpSpPr/>
          <p:nvPr/>
        </p:nvGrpSpPr>
        <p:grpSpPr>
          <a:xfrm>
            <a:off x="1870747" y="551677"/>
            <a:ext cx="5071964" cy="1881268"/>
            <a:chOff x="1870747" y="551677"/>
            <a:chExt cx="5071964" cy="1881268"/>
          </a:xfrm>
        </p:grpSpPr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7661" y="551677"/>
              <a:ext cx="3635050" cy="1877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8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r="5978"/>
            <a:stretch/>
          </p:blipFill>
          <p:spPr bwMode="auto">
            <a:xfrm>
              <a:off x="1870747" y="555632"/>
              <a:ext cx="1600201" cy="1877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9" name="Flowchart: Alternate Process 38"/>
            <p:cNvSpPr/>
            <p:nvPr/>
          </p:nvSpPr>
          <p:spPr>
            <a:xfrm>
              <a:off x="2054722" y="1089031"/>
              <a:ext cx="1232250" cy="518801"/>
            </a:xfrm>
            <a:prstGeom prst="flowChartAlternateProcess">
              <a:avLst/>
            </a:prstGeom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Report Module through </a:t>
              </a:r>
              <a:r>
                <a:rPr kumimoji="0" lang="en-US" sz="105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SkyVue</a:t>
              </a:r>
              <a:endPara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Flowchart: Alternate Process 39"/>
            <p:cNvSpPr/>
            <p:nvPr/>
          </p:nvSpPr>
          <p:spPr>
            <a:xfrm>
              <a:off x="5365061" y="1033316"/>
              <a:ext cx="1216693" cy="673628"/>
            </a:xfrm>
            <a:prstGeom prst="flowChartAlternateProcess">
              <a:avLst/>
            </a:prstGeom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Diagnostic Viewer through </a:t>
              </a:r>
              <a:r>
                <a:rPr kumimoji="0" lang="en-US" sz="105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SkyVue</a:t>
              </a:r>
              <a:endPara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42" name="Picture 2" descr="Image result for cerner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567" y="6108191"/>
            <a:ext cx="2551433" cy="736351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Arrow: Left-Right 42"/>
          <p:cNvSpPr/>
          <p:nvPr/>
        </p:nvSpPr>
        <p:spPr>
          <a:xfrm>
            <a:off x="2764136" y="5594952"/>
            <a:ext cx="706812" cy="385899"/>
          </a:xfrm>
          <a:prstGeom prst="left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  <p:grpSp>
        <p:nvGrpSpPr>
          <p:cNvPr id="4" name="Group 3"/>
          <p:cNvGrpSpPr/>
          <p:nvPr/>
        </p:nvGrpSpPr>
        <p:grpSpPr>
          <a:xfrm>
            <a:off x="6096000" y="1978437"/>
            <a:ext cx="2711805" cy="1964548"/>
            <a:chOff x="6836038" y="1862575"/>
            <a:chExt cx="2412534" cy="170599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36038" y="1862575"/>
              <a:ext cx="2412534" cy="1705990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7322574" y="2411669"/>
              <a:ext cx="1483313" cy="8552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>
                  <a:latin typeface="Eras Bold ITC" panose="020B0907030504020204" pitchFamily="34" charset="0"/>
                </a:rPr>
                <a:t>Webservice</a:t>
              </a:r>
              <a:endParaRPr lang="en-US" sz="2400" b="1" dirty="0">
                <a:latin typeface="Eras Bold ITC" panose="020B0907030504020204" pitchFamily="34" charset="0"/>
              </a:endParaRPr>
            </a:p>
            <a:p>
              <a:pPr algn="ctr"/>
              <a:r>
                <a:rPr lang="en-AU" sz="1600" i="1" dirty="0">
                  <a:solidFill>
                    <a:srgbClr val="FFFF00"/>
                  </a:solidFill>
                </a:rPr>
                <a:t>Java/J2EE</a:t>
              </a:r>
              <a:r>
                <a:rPr lang="en-US" sz="1600" i="1" dirty="0">
                  <a:solidFill>
                    <a:srgbClr val="FFFF00"/>
                  </a:solidFill>
                </a:rPr>
                <a:t> </a:t>
              </a:r>
            </a:p>
            <a:p>
              <a:pPr algn="ctr"/>
              <a:r>
                <a:rPr lang="en-US" b="1" dirty="0">
                  <a:latin typeface="Eras Bold ITC" panose="020B0907030504020204" pitchFamily="34" charset="0"/>
                </a:rPr>
                <a:t>(for Reports)</a:t>
              </a:r>
              <a:endParaRPr lang="en-US" sz="2400" b="1" dirty="0">
                <a:latin typeface="Eras Bold ITC" panose="020B0907030504020204" pitchFamily="34" charset="0"/>
              </a:endParaRPr>
            </a:p>
          </p:txBody>
        </p:sp>
      </p:grpSp>
      <p:sp>
        <p:nvSpPr>
          <p:cNvPr id="56" name="Arrow: Left-Right 55"/>
          <p:cNvSpPr/>
          <p:nvPr/>
        </p:nvSpPr>
        <p:spPr>
          <a:xfrm>
            <a:off x="8869555" y="2931086"/>
            <a:ext cx="675643" cy="385899"/>
          </a:xfrm>
          <a:prstGeom prst="left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  <p:sp>
        <p:nvSpPr>
          <p:cNvPr id="58" name="Parallelogram 57"/>
          <p:cNvSpPr/>
          <p:nvPr/>
        </p:nvSpPr>
        <p:spPr>
          <a:xfrm>
            <a:off x="3802437" y="4019834"/>
            <a:ext cx="1479891" cy="901968"/>
          </a:xfrm>
          <a:prstGeom prst="parallelogram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tIns="0" rIns="36000" rtlCol="0" anchor="ctr">
            <a:noAutofit/>
          </a:bodyPr>
          <a:lstStyle/>
          <a:p>
            <a:pPr algn="ctr"/>
            <a:r>
              <a:rPr lang="en-AU" sz="2000" b="1" dirty="0" err="1"/>
              <a:t>Skyvue</a:t>
            </a:r>
            <a:endParaRPr lang="en-AU" sz="2000" b="1" dirty="0"/>
          </a:p>
          <a:p>
            <a:pPr algn="ctr"/>
            <a:r>
              <a:rPr lang="en-AU" sz="1600" i="1" dirty="0">
                <a:solidFill>
                  <a:srgbClr val="FFFF00"/>
                </a:solidFill>
              </a:rPr>
              <a:t>Java</a:t>
            </a:r>
          </a:p>
        </p:txBody>
      </p:sp>
      <p:sp>
        <p:nvSpPr>
          <p:cNvPr id="18" name="AutoShape 23" descr="Image result for hemodynamic computer images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grpSp>
        <p:nvGrpSpPr>
          <p:cNvPr id="22" name="Group 21"/>
          <p:cNvGrpSpPr/>
          <p:nvPr/>
        </p:nvGrpSpPr>
        <p:grpSpPr>
          <a:xfrm>
            <a:off x="9640567" y="82296"/>
            <a:ext cx="2571020" cy="5897880"/>
            <a:chOff x="9640567" y="82296"/>
            <a:chExt cx="2571020" cy="5897880"/>
          </a:xfrm>
        </p:grpSpPr>
        <p:sp>
          <p:nvSpPr>
            <p:cNvPr id="6" name="Rectangle 5"/>
            <p:cNvSpPr/>
            <p:nvPr/>
          </p:nvSpPr>
          <p:spPr>
            <a:xfrm>
              <a:off x="9640567" y="82296"/>
              <a:ext cx="2444829" cy="58978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9" name="Text Box 32"/>
            <p:cNvSpPr txBox="1">
              <a:spLocks noChangeArrowheads="1"/>
            </p:cNvSpPr>
            <p:nvPr/>
          </p:nvSpPr>
          <p:spPr bwMode="auto">
            <a:xfrm>
              <a:off x="11000709" y="211431"/>
              <a:ext cx="110556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ctr" eaLnBrk="0" hangingPunct="0"/>
            </a:lstStyle>
            <a:p>
              <a:pPr algn="l"/>
              <a:r>
                <a:rPr lang="en-US" dirty="0"/>
                <a:t>Reporting</a:t>
              </a:r>
            </a:p>
            <a:p>
              <a:pPr algn="l"/>
              <a:r>
                <a:rPr lang="en-US" dirty="0"/>
                <a:t>System</a:t>
              </a:r>
            </a:p>
          </p:txBody>
        </p:sp>
        <p:sp>
          <p:nvSpPr>
            <p:cNvPr id="50" name="Text Box 32"/>
            <p:cNvSpPr txBox="1">
              <a:spLocks noChangeArrowheads="1"/>
            </p:cNvSpPr>
            <p:nvPr/>
          </p:nvSpPr>
          <p:spPr bwMode="auto">
            <a:xfrm>
              <a:off x="11182121" y="1424451"/>
              <a:ext cx="851131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ctr" eaLnBrk="0" hangingPunct="0"/>
            </a:lstStyle>
            <a:p>
              <a:pPr algn="l"/>
              <a:r>
                <a:rPr lang="en-US" dirty="0" err="1"/>
                <a:t>Hemo</a:t>
              </a:r>
              <a:endParaRPr lang="en-US" dirty="0"/>
            </a:p>
            <a:p>
              <a:pPr algn="l"/>
              <a:r>
                <a:rPr lang="en-US" dirty="0"/>
                <a:t>System</a:t>
              </a:r>
            </a:p>
          </p:txBody>
        </p:sp>
        <p:sp>
          <p:nvSpPr>
            <p:cNvPr id="51" name="Rectangle 17"/>
            <p:cNvSpPr>
              <a:spLocks noChangeArrowheads="1"/>
            </p:cNvSpPr>
            <p:nvPr/>
          </p:nvSpPr>
          <p:spPr bwMode="auto">
            <a:xfrm>
              <a:off x="11160210" y="2415017"/>
              <a:ext cx="1051377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dirty="0"/>
                <a:t>Cath Lab </a:t>
              </a:r>
            </a:p>
            <a:p>
              <a:pPr eaLnBrk="0" hangingPunct="0"/>
              <a:r>
                <a:rPr lang="en-US" dirty="0"/>
                <a:t>Server</a:t>
              </a:r>
            </a:p>
          </p:txBody>
        </p:sp>
        <p:sp>
          <p:nvSpPr>
            <p:cNvPr id="52" name="Rectangle 18"/>
            <p:cNvSpPr>
              <a:spLocks noChangeArrowheads="1"/>
            </p:cNvSpPr>
            <p:nvPr/>
          </p:nvSpPr>
          <p:spPr bwMode="auto">
            <a:xfrm>
              <a:off x="11160210" y="3569502"/>
              <a:ext cx="966931" cy="6463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dirty="0"/>
                <a:t>Vascular</a:t>
              </a:r>
            </a:p>
            <a:p>
              <a:pPr eaLnBrk="0" hangingPunct="0">
                <a:defRPr/>
              </a:pPr>
              <a:r>
                <a:rPr lang="en-US" dirty="0"/>
                <a:t>Server</a:t>
              </a:r>
            </a:p>
          </p:txBody>
        </p:sp>
        <p:sp>
          <p:nvSpPr>
            <p:cNvPr id="53" name="Rectangle 20"/>
            <p:cNvSpPr>
              <a:spLocks noChangeArrowheads="1"/>
            </p:cNvSpPr>
            <p:nvPr/>
          </p:nvSpPr>
          <p:spPr bwMode="auto">
            <a:xfrm>
              <a:off x="11187340" y="4749356"/>
              <a:ext cx="912429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dirty="0"/>
                <a:t>Nuclear</a:t>
              </a:r>
            </a:p>
            <a:p>
              <a:pPr eaLnBrk="0" hangingPunct="0"/>
              <a:r>
                <a:rPr lang="en-US" dirty="0"/>
                <a:t>Server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0017607" y="5602375"/>
              <a:ext cx="1797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Eras Bold ITC" panose="020B0907030504020204" pitchFamily="34" charset="0"/>
                </a:rPr>
                <a:t>Third Party Stack</a:t>
              </a:r>
            </a:p>
          </p:txBody>
        </p:sp>
        <p:pic>
          <p:nvPicPr>
            <p:cNvPr id="2069" name="Picture 21" descr="Image result for computer monitor + server images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623" r="3974" b="14486"/>
            <a:stretch/>
          </p:blipFill>
          <p:spPr bwMode="auto">
            <a:xfrm>
              <a:off x="9658542" y="2384985"/>
              <a:ext cx="1449547" cy="723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1" descr="Image result for computer monitor + server images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623" r="3974" b="14486"/>
            <a:stretch/>
          </p:blipFill>
          <p:spPr bwMode="auto">
            <a:xfrm>
              <a:off x="9670232" y="3545118"/>
              <a:ext cx="1449547" cy="723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1" descr="Image result for computer monitor + server images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623" r="3974" b="14486"/>
            <a:stretch/>
          </p:blipFill>
          <p:spPr bwMode="auto">
            <a:xfrm>
              <a:off x="9670232" y="4705376"/>
              <a:ext cx="1449547" cy="723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3" name="Picture 25" descr="Image result for hemodynamic computer images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44950" y="1272668"/>
              <a:ext cx="1448856" cy="965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5" name="Picture 27" descr="Image result for cardiovascular echo report computer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9833" y="166988"/>
              <a:ext cx="1267842" cy="980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6" name="Arrow: Left-Right 65"/>
          <p:cNvSpPr/>
          <p:nvPr/>
        </p:nvSpPr>
        <p:spPr>
          <a:xfrm rot="19280332">
            <a:off x="2360342" y="2315850"/>
            <a:ext cx="1144998" cy="385899"/>
          </a:xfrm>
          <a:prstGeom prst="left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  <p:sp>
        <p:nvSpPr>
          <p:cNvPr id="67" name="Arrow: Left 66"/>
          <p:cNvSpPr/>
          <p:nvPr/>
        </p:nvSpPr>
        <p:spPr>
          <a:xfrm rot="1352366">
            <a:off x="5203888" y="4652318"/>
            <a:ext cx="907485" cy="423805"/>
          </a:xfrm>
          <a:prstGeom prst="lef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  <p:sp>
        <p:nvSpPr>
          <p:cNvPr id="68" name="Arrow: Left 67"/>
          <p:cNvSpPr/>
          <p:nvPr/>
        </p:nvSpPr>
        <p:spPr>
          <a:xfrm rot="16200000">
            <a:off x="6653856" y="4107043"/>
            <a:ext cx="739477" cy="457187"/>
          </a:xfrm>
          <a:prstGeom prst="lef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9" name="Rectangle: Diagonal Corners Snipped 68"/>
          <p:cNvSpPr/>
          <p:nvPr/>
        </p:nvSpPr>
        <p:spPr>
          <a:xfrm>
            <a:off x="3767238" y="2632397"/>
            <a:ext cx="2032472" cy="641403"/>
          </a:xfrm>
          <a:prstGeom prst="snip2Diag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b="1" dirty="0"/>
              <a:t>COM Interface</a:t>
            </a:r>
          </a:p>
          <a:p>
            <a:pPr algn="ctr"/>
            <a:r>
              <a:rPr lang="en-AU" sz="1600" i="1" dirty="0">
                <a:solidFill>
                  <a:srgbClr val="FFFF00"/>
                </a:solidFill>
              </a:rPr>
              <a:t>(C++ / MFC / COM)</a:t>
            </a:r>
          </a:p>
        </p:txBody>
      </p:sp>
      <p:sp>
        <p:nvSpPr>
          <p:cNvPr id="70" name="Arrow: Left 69"/>
          <p:cNvSpPr/>
          <p:nvPr/>
        </p:nvSpPr>
        <p:spPr>
          <a:xfrm rot="5400000">
            <a:off x="4484988" y="3441955"/>
            <a:ext cx="468003" cy="423805"/>
          </a:xfrm>
          <a:prstGeom prst="lef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  <p:sp>
        <p:nvSpPr>
          <p:cNvPr id="71" name="Arrow: Left-Right 70"/>
          <p:cNvSpPr/>
          <p:nvPr/>
        </p:nvSpPr>
        <p:spPr>
          <a:xfrm>
            <a:off x="3163251" y="3077077"/>
            <a:ext cx="589614" cy="385899"/>
          </a:xfrm>
          <a:prstGeom prst="left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  <p:grpSp>
        <p:nvGrpSpPr>
          <p:cNvPr id="2048" name="Group 2047"/>
          <p:cNvGrpSpPr/>
          <p:nvPr/>
        </p:nvGrpSpPr>
        <p:grpSpPr>
          <a:xfrm>
            <a:off x="139867" y="3883574"/>
            <a:ext cx="8223552" cy="2892130"/>
            <a:chOff x="139867" y="3883574"/>
            <a:chExt cx="8223552" cy="2892130"/>
          </a:xfrm>
        </p:grpSpPr>
        <p:sp>
          <p:nvSpPr>
            <p:cNvPr id="57" name="Arrow: Down 56"/>
            <p:cNvSpPr/>
            <p:nvPr/>
          </p:nvSpPr>
          <p:spPr>
            <a:xfrm rot="10800000">
              <a:off x="7974157" y="3883574"/>
              <a:ext cx="389262" cy="2892129"/>
            </a:xfrm>
            <a:prstGeom prst="downArrow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001">
              <a:schemeClr val="dk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39867" y="6554894"/>
              <a:ext cx="7934285" cy="220810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001">
              <a:schemeClr val="dk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/>
            </a:p>
          </p:txBody>
        </p:sp>
        <p:sp>
          <p:nvSpPr>
            <p:cNvPr id="63" name="Arrow: Bent 62"/>
            <p:cNvSpPr/>
            <p:nvPr/>
          </p:nvSpPr>
          <p:spPr>
            <a:xfrm>
              <a:off x="139867" y="5619155"/>
              <a:ext cx="712084" cy="935739"/>
            </a:xfrm>
            <a:prstGeom prst="bentArrow">
              <a:avLst>
                <a:gd name="adj1" fmla="val 31421"/>
                <a:gd name="adj2" fmla="val 25000"/>
                <a:gd name="adj3" fmla="val 25000"/>
                <a:gd name="adj4" fmla="val 4375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001">
              <a:schemeClr val="dk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3180158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5000">
        <p14:window dir="vert"/>
      </p:transition>
    </mc:Choice>
    <mc:Fallback>
      <p:transition spd="slow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25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75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25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25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25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5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75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9250"/>
                            </p:stCondLst>
                            <p:childTnLst>
                              <p:par>
                                <p:cTn id="6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250"/>
                            </p:stCondLst>
                            <p:childTnLst>
                              <p:par>
                                <p:cTn id="7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125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15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175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16" grpId="0" animBg="1"/>
      <p:bldP spid="32" grpId="0" animBg="1"/>
      <p:bldP spid="21" grpId="0" animBg="1"/>
      <p:bldP spid="27" grpId="0" animBg="1"/>
      <p:bldP spid="35" grpId="0" animBg="1"/>
      <p:bldP spid="43" grpId="0" animBg="1"/>
      <p:bldP spid="56" grpId="0" animBg="1"/>
      <p:bldP spid="58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ylinder 6"/>
          <p:cNvSpPr/>
          <p:nvPr/>
        </p:nvSpPr>
        <p:spPr>
          <a:xfrm>
            <a:off x="7403553" y="4884509"/>
            <a:ext cx="2014767" cy="178881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b="1" dirty="0"/>
              <a:t>Cerner DB</a:t>
            </a:r>
          </a:p>
          <a:p>
            <a:pPr algn="ctr"/>
            <a:r>
              <a:rPr lang="en-AU" i="1" dirty="0">
                <a:solidFill>
                  <a:srgbClr val="FFFF00"/>
                </a:solidFill>
              </a:rPr>
              <a:t>CCL/SQL</a:t>
            </a:r>
          </a:p>
          <a:p>
            <a:pPr algn="ctr"/>
            <a:r>
              <a:rPr lang="en-AU" sz="1100" dirty="0">
                <a:solidFill>
                  <a:srgbClr val="002060"/>
                </a:solidFill>
              </a:rPr>
              <a:t>(CCL-Cerner Command Language, Scripts, Schema)</a:t>
            </a:r>
          </a:p>
        </p:txBody>
      </p:sp>
      <p:pic>
        <p:nvPicPr>
          <p:cNvPr id="17" name="Picture 2" descr="Image result for cerner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567" y="6108191"/>
            <a:ext cx="2551433" cy="736351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0" y="0"/>
            <a:ext cx="7204152" cy="646331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Surgery  - Tissue/Implant Integration</a:t>
            </a:r>
            <a:endParaRPr 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1" name="Rectangle: Diagonal Corners Snipped 20"/>
          <p:cNvSpPr/>
          <p:nvPr/>
        </p:nvSpPr>
        <p:spPr>
          <a:xfrm>
            <a:off x="9756866" y="3237736"/>
            <a:ext cx="2182213" cy="1395050"/>
          </a:xfrm>
          <a:prstGeom prst="snip2Diag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b="1" dirty="0"/>
              <a:t>Application Services</a:t>
            </a:r>
          </a:p>
          <a:p>
            <a:pPr algn="ctr"/>
            <a:r>
              <a:rPr lang="en-AU" sz="2000" i="1" dirty="0">
                <a:solidFill>
                  <a:srgbClr val="FFFF00"/>
                </a:solidFill>
              </a:rPr>
              <a:t>(Java / C++)</a:t>
            </a:r>
          </a:p>
          <a:p>
            <a:pPr algn="ctr"/>
            <a:endParaRPr lang="en-AU" dirty="0"/>
          </a:p>
        </p:txBody>
      </p:sp>
      <p:grpSp>
        <p:nvGrpSpPr>
          <p:cNvPr id="28" name="Group 27"/>
          <p:cNvGrpSpPr/>
          <p:nvPr/>
        </p:nvGrpSpPr>
        <p:grpSpPr>
          <a:xfrm>
            <a:off x="9189207" y="-1"/>
            <a:ext cx="2546473" cy="2524765"/>
            <a:chOff x="9189207" y="-1"/>
            <a:chExt cx="2546473" cy="2524765"/>
          </a:xfrm>
        </p:grpSpPr>
        <p:pic>
          <p:nvPicPr>
            <p:cNvPr id="3074" name="Picture 2" descr="Image result for heart implant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9207" y="-1"/>
              <a:ext cx="2529838" cy="1683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: Rounded Corners 25"/>
            <p:cNvSpPr/>
            <p:nvPr/>
          </p:nvSpPr>
          <p:spPr>
            <a:xfrm>
              <a:off x="9191960" y="1683578"/>
              <a:ext cx="2543720" cy="841186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3200" b="1" dirty="0"/>
                <a:t>Supply Chain</a:t>
              </a:r>
            </a:p>
            <a:p>
              <a:pPr algn="ctr"/>
              <a:r>
                <a:rPr lang="en-AU" sz="1200" dirty="0">
                  <a:solidFill>
                    <a:srgbClr val="002060"/>
                  </a:solidFill>
                </a:rPr>
                <a:t>(Tissue / Implants dispensed)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9184" y="3752866"/>
            <a:ext cx="2292679" cy="2709808"/>
            <a:chOff x="457670" y="2213805"/>
            <a:chExt cx="2292679" cy="2709808"/>
          </a:xfrm>
        </p:grpSpPr>
        <p:grpSp>
          <p:nvGrpSpPr>
            <p:cNvPr id="9" name="Group 8"/>
            <p:cNvGrpSpPr/>
            <p:nvPr/>
          </p:nvGrpSpPr>
          <p:grpSpPr>
            <a:xfrm>
              <a:off x="457670" y="2213805"/>
              <a:ext cx="2292679" cy="2709808"/>
              <a:chOff x="1009007" y="1389000"/>
              <a:chExt cx="3177298" cy="3389009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30800" y="1389000"/>
                <a:ext cx="2364303" cy="2157410"/>
              </a:xfrm>
              <a:prstGeom prst="rect">
                <a:avLst/>
              </a:prstGeom>
            </p:spPr>
          </p:pic>
          <p:sp>
            <p:nvSpPr>
              <p:cNvPr id="11" name="Rectangle: Rounded Corners 10"/>
              <p:cNvSpPr/>
              <p:nvPr/>
            </p:nvSpPr>
            <p:spPr>
              <a:xfrm>
                <a:off x="1009007" y="3546409"/>
                <a:ext cx="3177298" cy="12316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sz="3200" b="1" dirty="0" err="1"/>
                  <a:t>Powerchart</a:t>
                </a:r>
                <a:endParaRPr lang="en-AU" sz="3200" b="1" dirty="0"/>
              </a:p>
              <a:p>
                <a:pPr algn="ctr"/>
                <a:r>
                  <a:rPr lang="en-AU" sz="1200" dirty="0">
                    <a:solidFill>
                      <a:srgbClr val="002060"/>
                    </a:solidFill>
                  </a:rPr>
                  <a:t>(Host Application for Implant History Views)</a:t>
                </a:r>
              </a:p>
            </p:txBody>
          </p:sp>
        </p:grpSp>
        <p:pic>
          <p:nvPicPr>
            <p:cNvPr id="3076" name="Picture 4" descr="Image result for inventory of implants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156" y="2347913"/>
              <a:ext cx="1473708" cy="107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4421527" y="1106200"/>
            <a:ext cx="4367818" cy="3720978"/>
            <a:chOff x="3178999" y="841788"/>
            <a:chExt cx="4367818" cy="3720978"/>
          </a:xfrm>
        </p:grpSpPr>
        <p:sp>
          <p:nvSpPr>
            <p:cNvPr id="32" name="Oval 31"/>
            <p:cNvSpPr/>
            <p:nvPr/>
          </p:nvSpPr>
          <p:spPr>
            <a:xfrm>
              <a:off x="3911182" y="1961611"/>
              <a:ext cx="3004944" cy="1443795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36000" tIns="0" rIns="36000" rtlCol="0" anchor="ctr">
              <a:noAutofit/>
            </a:bodyPr>
            <a:lstStyle/>
            <a:p>
              <a:pPr algn="ctr"/>
              <a:r>
                <a:rPr lang="en-AU" sz="2400" b="1" dirty="0"/>
                <a:t>Surgery Module</a:t>
              </a:r>
            </a:p>
            <a:p>
              <a:pPr algn="ctr"/>
              <a:r>
                <a:rPr lang="en-AU" i="1" dirty="0">
                  <a:solidFill>
                    <a:srgbClr val="FFFF00"/>
                  </a:solidFill>
                </a:rPr>
                <a:t>C#, VC++/MFC, Interop</a:t>
              </a:r>
            </a:p>
            <a:p>
              <a:pPr algn="ctr"/>
              <a:r>
                <a:rPr lang="en-AU" sz="1200" dirty="0">
                  <a:solidFill>
                    <a:srgbClr val="002060"/>
                  </a:solidFill>
                </a:rPr>
                <a:t>(</a:t>
              </a:r>
              <a:r>
                <a:rPr lang="en-AU" sz="1200" dirty="0" err="1">
                  <a:solidFill>
                    <a:srgbClr val="002060"/>
                  </a:solidFill>
                </a:rPr>
                <a:t>Winforms</a:t>
              </a:r>
              <a:r>
                <a:rPr lang="en-AU" sz="1200" dirty="0">
                  <a:solidFill>
                    <a:srgbClr val="002060"/>
                  </a:solidFill>
                </a:rPr>
                <a:t>)</a:t>
              </a:r>
            </a:p>
          </p:txBody>
        </p:sp>
        <p:sp>
          <p:nvSpPr>
            <p:cNvPr id="37" name="Oval 36"/>
            <p:cNvSpPr/>
            <p:nvPr/>
          </p:nvSpPr>
          <p:spPr>
            <a:xfrm>
              <a:off x="4501839" y="968471"/>
              <a:ext cx="1667274" cy="715107"/>
            </a:xfrm>
            <a:prstGeom prst="ellipse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600" dirty="0"/>
                <a:t>Tissue Data Model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3178999" y="841788"/>
              <a:ext cx="4367818" cy="372097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3" name="Oval 42"/>
            <p:cNvSpPr/>
            <p:nvPr/>
          </p:nvSpPr>
          <p:spPr>
            <a:xfrm>
              <a:off x="4501839" y="3624935"/>
              <a:ext cx="1667274" cy="715107"/>
            </a:xfrm>
            <a:prstGeom prst="ellipse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600" dirty="0"/>
                <a:t>Implant Data Model</a:t>
              </a:r>
            </a:p>
          </p:txBody>
        </p:sp>
      </p:grpSp>
      <p:sp>
        <p:nvSpPr>
          <p:cNvPr id="44" name="Rectangle: Diagonal Corners Snipped 43"/>
          <p:cNvSpPr/>
          <p:nvPr/>
        </p:nvSpPr>
        <p:spPr>
          <a:xfrm>
            <a:off x="3892413" y="5613590"/>
            <a:ext cx="2414287" cy="907930"/>
          </a:xfrm>
          <a:prstGeom prst="snip2Diag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b="1" dirty="0"/>
              <a:t>FHIR Services</a:t>
            </a:r>
          </a:p>
          <a:p>
            <a:pPr algn="ctr"/>
            <a:r>
              <a:rPr lang="en-AU" sz="2000" i="1" dirty="0">
                <a:solidFill>
                  <a:srgbClr val="FFFF00"/>
                </a:solidFill>
              </a:rPr>
              <a:t>(Java, JSON / XML)</a:t>
            </a:r>
          </a:p>
          <a:p>
            <a:pPr algn="ctr"/>
            <a:endParaRPr lang="en-AU" dirty="0"/>
          </a:p>
        </p:txBody>
      </p:sp>
      <p:grpSp>
        <p:nvGrpSpPr>
          <p:cNvPr id="25" name="Group 24"/>
          <p:cNvGrpSpPr/>
          <p:nvPr/>
        </p:nvGrpSpPr>
        <p:grpSpPr>
          <a:xfrm>
            <a:off x="70220" y="749267"/>
            <a:ext cx="2292679" cy="2709808"/>
            <a:chOff x="263183" y="749267"/>
            <a:chExt cx="2292679" cy="2709808"/>
          </a:xfrm>
        </p:grpSpPr>
        <p:grpSp>
          <p:nvGrpSpPr>
            <p:cNvPr id="46" name="Group 45"/>
            <p:cNvGrpSpPr/>
            <p:nvPr/>
          </p:nvGrpSpPr>
          <p:grpSpPr>
            <a:xfrm>
              <a:off x="263183" y="749267"/>
              <a:ext cx="2292679" cy="2709808"/>
              <a:chOff x="1009007" y="1389000"/>
              <a:chExt cx="3177298" cy="3389009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30800" y="1389000"/>
                <a:ext cx="2364303" cy="2157410"/>
              </a:xfrm>
              <a:prstGeom prst="rect">
                <a:avLst/>
              </a:prstGeom>
            </p:spPr>
          </p:pic>
          <p:sp>
            <p:nvSpPr>
              <p:cNvPr id="49" name="Rectangle: Rounded Corners 48"/>
              <p:cNvSpPr/>
              <p:nvPr/>
            </p:nvSpPr>
            <p:spPr>
              <a:xfrm>
                <a:off x="1009007" y="3546409"/>
                <a:ext cx="3177298" cy="12316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sz="3200" b="1" dirty="0" err="1"/>
                  <a:t>SurgiNet</a:t>
                </a:r>
                <a:endParaRPr lang="en-AU" sz="3200" b="1" dirty="0"/>
              </a:p>
              <a:p>
                <a:pPr algn="ctr"/>
                <a:r>
                  <a:rPr lang="en-AU" sz="1200" dirty="0">
                    <a:solidFill>
                      <a:srgbClr val="002060"/>
                    </a:solidFill>
                  </a:rPr>
                  <a:t>(Surgery Application for clinical documentation)</a:t>
                </a:r>
              </a:p>
            </p:txBody>
          </p:sp>
        </p:grpSp>
        <p:pic>
          <p:nvPicPr>
            <p:cNvPr id="3078" name="Picture 6" descr="Image result for cerner surginet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332" b="12670"/>
            <a:stretch/>
          </p:blipFill>
          <p:spPr bwMode="auto">
            <a:xfrm>
              <a:off x="702590" y="888412"/>
              <a:ext cx="1432751" cy="1069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/>
          <p:cNvGrpSpPr/>
          <p:nvPr/>
        </p:nvGrpSpPr>
        <p:grpSpPr>
          <a:xfrm>
            <a:off x="2673440" y="862424"/>
            <a:ext cx="2036511" cy="1051581"/>
            <a:chOff x="2673440" y="862424"/>
            <a:chExt cx="2036511" cy="1051581"/>
          </a:xfrm>
        </p:grpSpPr>
        <p:grpSp>
          <p:nvGrpSpPr>
            <p:cNvPr id="8" name="Group 7"/>
            <p:cNvGrpSpPr/>
            <p:nvPr/>
          </p:nvGrpSpPr>
          <p:grpSpPr>
            <a:xfrm>
              <a:off x="2673440" y="862424"/>
              <a:ext cx="2036511" cy="1051581"/>
              <a:chOff x="2946968" y="850279"/>
              <a:chExt cx="2036511" cy="1051581"/>
            </a:xfrm>
          </p:grpSpPr>
          <p:pic>
            <p:nvPicPr>
              <p:cNvPr id="3080" name="Picture 8" descr="Image result for uml interface icon"/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46968" y="850279"/>
                <a:ext cx="2036511" cy="105158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/>
              <p:cNvSpPr/>
              <p:nvPr/>
            </p:nvSpPr>
            <p:spPr>
              <a:xfrm>
                <a:off x="3661815" y="1176822"/>
                <a:ext cx="1257075" cy="261610"/>
              </a:xfrm>
              <a:prstGeom prst="rect">
                <a:avLst/>
              </a:prstGeom>
              <a:solidFill>
                <a:srgbClr val="C0FEA5"/>
              </a:solidFill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Tissue Interface</a:t>
                </a:r>
              </a:p>
            </p:txBody>
          </p:sp>
        </p:grpSp>
        <p:sp>
          <p:nvSpPr>
            <p:cNvPr id="55" name="Rectangle 54"/>
            <p:cNvSpPr/>
            <p:nvPr/>
          </p:nvSpPr>
          <p:spPr>
            <a:xfrm>
              <a:off x="3709510" y="1459631"/>
              <a:ext cx="365806" cy="261610"/>
            </a:xfrm>
            <a:prstGeom prst="rect">
              <a:avLst/>
            </a:prstGeom>
            <a:solidFill>
              <a:srgbClr val="C0FEA5"/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1" cap="none" spc="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C#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619348" y="4235466"/>
            <a:ext cx="2086507" cy="1051581"/>
            <a:chOff x="2583707" y="4235466"/>
            <a:chExt cx="2086507" cy="1051581"/>
          </a:xfrm>
        </p:grpSpPr>
        <p:grpSp>
          <p:nvGrpSpPr>
            <p:cNvPr id="10" name="Group 9"/>
            <p:cNvGrpSpPr/>
            <p:nvPr/>
          </p:nvGrpSpPr>
          <p:grpSpPr>
            <a:xfrm>
              <a:off x="2583707" y="4235466"/>
              <a:ext cx="2086507" cy="1051581"/>
              <a:chOff x="2775023" y="4301387"/>
              <a:chExt cx="2086507" cy="1051581"/>
            </a:xfrm>
          </p:grpSpPr>
          <p:pic>
            <p:nvPicPr>
              <p:cNvPr id="51" name="Picture 8" descr="Image result for uml interface icon"/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5023" y="4301387"/>
                <a:ext cx="2086507" cy="105158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2" name="Rectangle 51"/>
              <p:cNvSpPr/>
              <p:nvPr/>
            </p:nvSpPr>
            <p:spPr>
              <a:xfrm>
                <a:off x="3472565" y="4627930"/>
                <a:ext cx="1332000" cy="261610"/>
              </a:xfrm>
              <a:prstGeom prst="rect">
                <a:avLst/>
              </a:prstGeom>
              <a:solidFill>
                <a:srgbClr val="C0FEA5"/>
              </a:solidFill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Implant Interface</a:t>
                </a:r>
              </a:p>
            </p:txBody>
          </p:sp>
        </p:grpSp>
        <p:sp>
          <p:nvSpPr>
            <p:cNvPr id="56" name="Rectangle 55"/>
            <p:cNvSpPr/>
            <p:nvPr/>
          </p:nvSpPr>
          <p:spPr>
            <a:xfrm>
              <a:off x="3626006" y="4823619"/>
              <a:ext cx="450765" cy="261610"/>
            </a:xfrm>
            <a:prstGeom prst="rect">
              <a:avLst/>
            </a:prstGeom>
            <a:solidFill>
              <a:srgbClr val="C0FEA5"/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1" cap="none" spc="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C++</a:t>
              </a:r>
            </a:p>
          </p:txBody>
        </p:sp>
      </p:grpSp>
      <p:sp>
        <p:nvSpPr>
          <p:cNvPr id="60" name="Arrow: Left-Right 59"/>
          <p:cNvSpPr/>
          <p:nvPr/>
        </p:nvSpPr>
        <p:spPr>
          <a:xfrm rot="19311867">
            <a:off x="9267753" y="4600004"/>
            <a:ext cx="682360" cy="385899"/>
          </a:xfrm>
          <a:prstGeom prst="left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  <p:sp>
        <p:nvSpPr>
          <p:cNvPr id="61" name="Arrow: Left 60"/>
          <p:cNvSpPr/>
          <p:nvPr/>
        </p:nvSpPr>
        <p:spPr>
          <a:xfrm rot="16200000">
            <a:off x="10401448" y="2698735"/>
            <a:ext cx="548549" cy="423805"/>
          </a:xfrm>
          <a:prstGeom prst="lef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  <p:sp>
        <p:nvSpPr>
          <p:cNvPr id="62" name="Arrow: Left-Right 61"/>
          <p:cNvSpPr/>
          <p:nvPr/>
        </p:nvSpPr>
        <p:spPr>
          <a:xfrm rot="1070666">
            <a:off x="8880245" y="2977910"/>
            <a:ext cx="682360" cy="385899"/>
          </a:xfrm>
          <a:prstGeom prst="left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  <p:sp>
        <p:nvSpPr>
          <p:cNvPr id="63" name="Arrow: Left-Right 62"/>
          <p:cNvSpPr/>
          <p:nvPr/>
        </p:nvSpPr>
        <p:spPr>
          <a:xfrm rot="13826623">
            <a:off x="7999078" y="4411504"/>
            <a:ext cx="682360" cy="385899"/>
          </a:xfrm>
          <a:prstGeom prst="left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  <p:sp>
        <p:nvSpPr>
          <p:cNvPr id="64" name="Arrow: Left 63"/>
          <p:cNvSpPr/>
          <p:nvPr/>
        </p:nvSpPr>
        <p:spPr>
          <a:xfrm>
            <a:off x="6464808" y="5855652"/>
            <a:ext cx="827621" cy="423805"/>
          </a:xfrm>
          <a:prstGeom prst="lef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  <p:sp>
        <p:nvSpPr>
          <p:cNvPr id="65" name="Arrow: Left-Right 64"/>
          <p:cNvSpPr/>
          <p:nvPr/>
        </p:nvSpPr>
        <p:spPr>
          <a:xfrm rot="1070666">
            <a:off x="4756550" y="1032062"/>
            <a:ext cx="682360" cy="385899"/>
          </a:xfrm>
          <a:prstGeom prst="left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  <p:sp>
        <p:nvSpPr>
          <p:cNvPr id="66" name="Arrow: Left-Right 65"/>
          <p:cNvSpPr/>
          <p:nvPr/>
        </p:nvSpPr>
        <p:spPr>
          <a:xfrm rot="20204160">
            <a:off x="4692340" y="4552146"/>
            <a:ext cx="682360" cy="385899"/>
          </a:xfrm>
          <a:prstGeom prst="left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  <p:sp>
        <p:nvSpPr>
          <p:cNvPr id="67" name="Arrow: Left-Right 66"/>
          <p:cNvSpPr/>
          <p:nvPr/>
        </p:nvSpPr>
        <p:spPr>
          <a:xfrm>
            <a:off x="2108179" y="1227012"/>
            <a:ext cx="548626" cy="385899"/>
          </a:xfrm>
          <a:prstGeom prst="left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  <p:sp>
        <p:nvSpPr>
          <p:cNvPr id="68" name="Arrow: Left-Right 67"/>
          <p:cNvSpPr/>
          <p:nvPr/>
        </p:nvSpPr>
        <p:spPr>
          <a:xfrm>
            <a:off x="2050818" y="4600003"/>
            <a:ext cx="548626" cy="385899"/>
          </a:xfrm>
          <a:prstGeom prst="left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3351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0">
        <p14:window dir="vert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000"/>
                            </p:stCondLst>
                            <p:childTnLst>
                              <p:par>
                                <p:cTn id="4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0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9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925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95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75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25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5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75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10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44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Image result for cerner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567" y="6108191"/>
            <a:ext cx="2551433" cy="736351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6108073" y="0"/>
            <a:ext cx="6064353" cy="646331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Cardiovascular Risk Dashboard</a:t>
            </a:r>
            <a:endParaRPr 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59758" y="-77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>
              <a:latin typeface="Eras Bold ITC" panose="020B0907030504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963784" y="943669"/>
            <a:ext cx="3079784" cy="4448991"/>
            <a:chOff x="9055287" y="989849"/>
            <a:chExt cx="3079784" cy="4448991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70683" y="1674453"/>
              <a:ext cx="4448991" cy="3079784"/>
            </a:xfrm>
            <a:prstGeom prst="rect">
              <a:avLst/>
            </a:prstGeom>
          </p:spPr>
        </p:pic>
        <p:grpSp>
          <p:nvGrpSpPr>
            <p:cNvPr id="60" name="Group 59"/>
            <p:cNvGrpSpPr/>
            <p:nvPr/>
          </p:nvGrpSpPr>
          <p:grpSpPr>
            <a:xfrm>
              <a:off x="10526928" y="2983069"/>
              <a:ext cx="976549" cy="1157201"/>
              <a:chOff x="7295385" y="5144694"/>
              <a:chExt cx="976549" cy="1157201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7295385" y="5144694"/>
                <a:ext cx="97654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Eras Bold ITC" panose="020B0907030504020204" pitchFamily="34" charset="0"/>
                  </a:rPr>
                  <a:t>Pop Health</a:t>
                </a:r>
              </a:p>
            </p:txBody>
          </p:sp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6186" y="5415371"/>
                <a:ext cx="886524" cy="886524"/>
              </a:xfrm>
              <a:prstGeom prst="rect">
                <a:avLst/>
              </a:prstGeom>
            </p:spPr>
          </p:pic>
        </p:grpSp>
        <p:grpSp>
          <p:nvGrpSpPr>
            <p:cNvPr id="63" name="Group 62"/>
            <p:cNvGrpSpPr/>
            <p:nvPr/>
          </p:nvGrpSpPr>
          <p:grpSpPr>
            <a:xfrm>
              <a:off x="9377726" y="3412587"/>
              <a:ext cx="1072730" cy="1086993"/>
              <a:chOff x="6056823" y="5248302"/>
              <a:chExt cx="1072730" cy="1086993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6056823" y="5248302"/>
                <a:ext cx="107273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Eras Bold ITC" panose="020B0907030504020204" pitchFamily="34" charset="0"/>
                  </a:rPr>
                  <a:t>Health Facts</a:t>
                </a:r>
              </a:p>
            </p:txBody>
          </p:sp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9894" y="5448771"/>
                <a:ext cx="886524" cy="886524"/>
              </a:xfrm>
              <a:prstGeom prst="rect">
                <a:avLst/>
              </a:prstGeom>
            </p:spPr>
          </p:pic>
        </p:grpSp>
        <p:grpSp>
          <p:nvGrpSpPr>
            <p:cNvPr id="66" name="Group 65"/>
            <p:cNvGrpSpPr/>
            <p:nvPr/>
          </p:nvGrpSpPr>
          <p:grpSpPr>
            <a:xfrm>
              <a:off x="9803580" y="1689679"/>
              <a:ext cx="952193" cy="1089957"/>
              <a:chOff x="4470558" y="5289252"/>
              <a:chExt cx="952193" cy="1089957"/>
            </a:xfrm>
          </p:grpSpPr>
          <p:sp>
            <p:nvSpPr>
              <p:cNvPr id="67" name="TextBox 66"/>
              <p:cNvSpPr txBox="1"/>
              <p:nvPr/>
            </p:nvSpPr>
            <p:spPr>
              <a:xfrm>
                <a:off x="4470558" y="5289252"/>
                <a:ext cx="78418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Eras Bold ITC" panose="020B0907030504020204" pitchFamily="34" charset="0"/>
                  </a:rPr>
                  <a:t>Clinical DB</a:t>
                </a:r>
              </a:p>
            </p:txBody>
          </p:sp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36227" y="5492685"/>
                <a:ext cx="886524" cy="886524"/>
              </a:xfrm>
              <a:prstGeom prst="rect">
                <a:avLst/>
              </a:prstGeom>
            </p:spPr>
          </p:pic>
        </p:grpSp>
      </p:grpSp>
      <p:grpSp>
        <p:nvGrpSpPr>
          <p:cNvPr id="87" name="Group 86"/>
          <p:cNvGrpSpPr/>
          <p:nvPr/>
        </p:nvGrpSpPr>
        <p:grpSpPr>
          <a:xfrm>
            <a:off x="105601" y="4374104"/>
            <a:ext cx="2364303" cy="2470438"/>
            <a:chOff x="105601" y="4374104"/>
            <a:chExt cx="2364303" cy="2470438"/>
          </a:xfrm>
        </p:grpSpPr>
        <p:sp>
          <p:nvSpPr>
            <p:cNvPr id="59" name="TextBox 58"/>
            <p:cNvSpPr txBox="1"/>
            <p:nvPr/>
          </p:nvSpPr>
          <p:spPr>
            <a:xfrm>
              <a:off x="785696" y="4374104"/>
              <a:ext cx="7355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Eras Bold ITC" panose="020B0907030504020204" pitchFamily="34" charset="0"/>
                </a:rPr>
                <a:t>Client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05601" y="4687132"/>
              <a:ext cx="2364303" cy="2157410"/>
              <a:chOff x="105601" y="4687132"/>
              <a:chExt cx="2364303" cy="2157410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105601" y="4687132"/>
                <a:ext cx="2364303" cy="2157410"/>
                <a:chOff x="243815" y="2749050"/>
                <a:chExt cx="2364303" cy="2157410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FCFCFC"/>
                    </a:clrFrom>
                    <a:clrTo>
                      <a:srgbClr val="FCFCFC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3815" y="2749050"/>
                  <a:ext cx="2364303" cy="215741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6">
                  <a:clrChange>
                    <a:clrFrom>
                      <a:srgbClr val="FCFCFC"/>
                    </a:clrFrom>
                    <a:clrTo>
                      <a:srgbClr val="FCFCFC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439387" y="2955664"/>
                  <a:ext cx="1930753" cy="1263045"/>
                </a:xfrm>
                <a:prstGeom prst="rect">
                  <a:avLst/>
                </a:prstGeom>
              </p:spPr>
            </p:pic>
          </p:grpSp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4890" y="5030711"/>
                <a:ext cx="276225" cy="361950"/>
              </a:xfrm>
              <a:prstGeom prst="rect">
                <a:avLst/>
              </a:prstGeom>
            </p:spPr>
          </p:pic>
        </p:grpSp>
      </p:grpSp>
      <p:grpSp>
        <p:nvGrpSpPr>
          <p:cNvPr id="86" name="Group 85"/>
          <p:cNvGrpSpPr/>
          <p:nvPr/>
        </p:nvGrpSpPr>
        <p:grpSpPr>
          <a:xfrm>
            <a:off x="227431" y="361553"/>
            <a:ext cx="2364303" cy="2157410"/>
            <a:chOff x="227431" y="361553"/>
            <a:chExt cx="2364303" cy="2157410"/>
          </a:xfrm>
        </p:grpSpPr>
        <p:grpSp>
          <p:nvGrpSpPr>
            <p:cNvPr id="26" name="Group 25"/>
            <p:cNvGrpSpPr/>
            <p:nvPr/>
          </p:nvGrpSpPr>
          <p:grpSpPr>
            <a:xfrm>
              <a:off x="227431" y="361553"/>
              <a:ext cx="2364303" cy="2157410"/>
              <a:chOff x="-670585" y="1806916"/>
              <a:chExt cx="3429000" cy="2943225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70585" y="1806916"/>
                <a:ext cx="3429000" cy="2943225"/>
              </a:xfrm>
              <a:prstGeom prst="rect">
                <a:avLst/>
              </a:prstGeom>
            </p:spPr>
          </p:pic>
          <p:pic>
            <p:nvPicPr>
              <p:cNvPr id="28" name="Picture 9" descr="Machine generated alternative text:&#10;DATA DISTRIBUTION DASHBOARD &#10;Histogram &#10;Latest value &#10;OTC nterval &#10;uso &#10;470 &#10;Filter Options &#10;Start Date: &#10;End Date: &#10;Age From: &#10;Age To: &#10;Gender: &#10;Table: &#10;08/04/2014 &#10;05/01/2015 &#10;Plot Table &#10;480 &#10;Additional Options &#10;Encounter Type: &#10;Ingat ent Outpatient ZEmergency &#10;organization: &#10;ZHealth Partners cardiac centre &#10;ZHealth Partners Emergency and Trauma centre &#10;Health Partners Long Term care centre &#10;Health Partners Ambulatory &#10;Print &#10;. QTc Interval 450.0 &#10;(count) &#10;QTc Interval 450.0 &#10;and 470_0 (count) &#10;. QTc Interval 470.0 &#10;(count) &#10;580 &#10;Distribution Graphs &#10;Custom Graphs &#10;Person Centric &#10;Graph Options &#10;Graph Type: &#10;Histogram Level: &#10;Discrete Data. &#10;UCL: &#10;Plot Chart &#10;Female &#10;All &#10;List Below LCL &#10;CIMale &#10;500 &#10;520 &#10;540 &#10;560 &#10;List Between LCL and UCL &#10;List Above UCL &#10;Histogram for Latest Value of QTc Interval &#10;300 &#10;320 &#10;340 &#10;360 &#10;380 &#10;50.0 &#10;37_5 &#10;25.0 &#10;12_5 &#10;280 &#10;420 &#10;440 &#10;460 &#10;400 &#10;QTc Interval 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386943" y="2067791"/>
                <a:ext cx="2776852" cy="17352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5566" y="617751"/>
              <a:ext cx="285750" cy="304800"/>
            </a:xfrm>
            <a:prstGeom prst="rect">
              <a:avLst/>
            </a:prstGeom>
          </p:spPr>
        </p:pic>
      </p:grpSp>
      <p:grpSp>
        <p:nvGrpSpPr>
          <p:cNvPr id="77" name="Group 76"/>
          <p:cNvGrpSpPr/>
          <p:nvPr/>
        </p:nvGrpSpPr>
        <p:grpSpPr>
          <a:xfrm>
            <a:off x="600208" y="489127"/>
            <a:ext cx="2515427" cy="1494009"/>
            <a:chOff x="594446" y="521149"/>
            <a:chExt cx="2515427" cy="1494009"/>
          </a:xfrm>
        </p:grpSpPr>
        <p:pic>
          <p:nvPicPr>
            <p:cNvPr id="78" name="Picture 4" descr="Image result for html css javascript jquery ajax transparent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91"/>
            <a:stretch/>
          </p:blipFill>
          <p:spPr bwMode="auto">
            <a:xfrm>
              <a:off x="1776522" y="919148"/>
              <a:ext cx="1333351" cy="7631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6" descr="Related image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446" y="521149"/>
              <a:ext cx="1107961" cy="1494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5" name="Group 84"/>
          <p:cNvGrpSpPr/>
          <p:nvPr/>
        </p:nvGrpSpPr>
        <p:grpSpPr>
          <a:xfrm>
            <a:off x="2213321" y="1301997"/>
            <a:ext cx="6577447" cy="4652040"/>
            <a:chOff x="2213321" y="1301997"/>
            <a:chExt cx="6577447" cy="465204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3321" y="1301997"/>
              <a:ext cx="6577447" cy="4652040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6161287" y="3151589"/>
              <a:ext cx="13324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Eras Bold ITC" panose="020B0907030504020204" pitchFamily="34" charset="0"/>
                </a:rPr>
                <a:t>OPMA DB</a:t>
              </a: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7426517" y="3897365"/>
              <a:ext cx="1096775" cy="1156801"/>
              <a:chOff x="8288242" y="3061908"/>
              <a:chExt cx="1096775" cy="1156801"/>
            </a:xfrm>
          </p:grpSpPr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5847" y="3323973"/>
                <a:ext cx="894736" cy="894736"/>
              </a:xfrm>
              <a:prstGeom prst="rect">
                <a:avLst/>
              </a:prstGeom>
            </p:spPr>
          </p:pic>
          <p:sp>
            <p:nvSpPr>
              <p:cNvPr id="39" name="TextBox 38"/>
              <p:cNvSpPr txBox="1"/>
              <p:nvPr/>
            </p:nvSpPr>
            <p:spPr>
              <a:xfrm>
                <a:off x="8288242" y="3061908"/>
                <a:ext cx="1096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Eras Bold ITC" panose="020B0907030504020204" pitchFamily="34" charset="0"/>
                  </a:rPr>
                  <a:t>Crawler</a:t>
                </a:r>
              </a:p>
            </p:txBody>
          </p:sp>
        </p:grp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5654" y="3487002"/>
              <a:ext cx="1108333" cy="1108333"/>
            </a:xfrm>
            <a:prstGeom prst="rect">
              <a:avLst/>
            </a:prstGeom>
          </p:spPr>
        </p:pic>
        <p:grpSp>
          <p:nvGrpSpPr>
            <p:cNvPr id="41" name="Group 40"/>
            <p:cNvGrpSpPr/>
            <p:nvPr/>
          </p:nvGrpSpPr>
          <p:grpSpPr>
            <a:xfrm>
              <a:off x="4701643" y="1638377"/>
              <a:ext cx="1406430" cy="1848625"/>
              <a:chOff x="5491167" y="649012"/>
              <a:chExt cx="1406430" cy="1848625"/>
            </a:xfrm>
          </p:grpSpPr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1167" y="934178"/>
                <a:ext cx="1406430" cy="1563459"/>
              </a:xfrm>
              <a:prstGeom prst="rect">
                <a:avLst/>
              </a:prstGeom>
            </p:spPr>
          </p:pic>
          <p:sp>
            <p:nvSpPr>
              <p:cNvPr id="43" name="TextBox 42"/>
              <p:cNvSpPr txBox="1"/>
              <p:nvPr/>
            </p:nvSpPr>
            <p:spPr>
              <a:xfrm>
                <a:off x="5577867" y="649012"/>
                <a:ext cx="12330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Eras Bold ITC" panose="020B0907030504020204" pitchFamily="34" charset="0"/>
                  </a:rPr>
                  <a:t>Analyzer</a:t>
                </a: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4404786" y="3813768"/>
              <a:ext cx="1834156" cy="1523873"/>
              <a:chOff x="5190604" y="2766782"/>
              <a:chExt cx="1834156" cy="1523873"/>
            </a:xfrm>
          </p:grpSpPr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7461" y="3008784"/>
                <a:ext cx="1281871" cy="1281871"/>
              </a:xfrm>
              <a:prstGeom prst="rect">
                <a:avLst/>
              </a:prstGeom>
            </p:spPr>
          </p:pic>
          <p:sp>
            <p:nvSpPr>
              <p:cNvPr id="46" name="TextBox 45"/>
              <p:cNvSpPr txBox="1"/>
              <p:nvPr/>
            </p:nvSpPr>
            <p:spPr>
              <a:xfrm>
                <a:off x="5190604" y="2766782"/>
                <a:ext cx="18341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Eras Bold ITC" panose="020B0907030504020204" pitchFamily="34" charset="0"/>
                  </a:rPr>
                  <a:t>Data Manager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36829">
              <a:off x="7222945" y="4205008"/>
              <a:ext cx="358969" cy="314098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12612">
              <a:off x="5911499" y="4288805"/>
              <a:ext cx="598729" cy="377004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155316" y="3479968"/>
              <a:ext cx="421641" cy="368936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93478">
              <a:off x="3651528" y="4207822"/>
              <a:ext cx="1050390" cy="472872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750387">
              <a:off x="3632531" y="2883504"/>
              <a:ext cx="1050390" cy="472872"/>
            </a:xfrm>
            <a:prstGeom prst="rect">
              <a:avLst/>
            </a:prstGeom>
          </p:spPr>
        </p:pic>
        <p:pic>
          <p:nvPicPr>
            <p:cNvPr id="72" name="Picture 2" descr="Image result for oracle server icon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7972" y="3511396"/>
              <a:ext cx="1550881" cy="674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8" descr="Image result for java j2ee transparent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364" y="2847210"/>
              <a:ext cx="1237447" cy="1092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10" descr="Image result for java j2ee transparent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4122" y="4217195"/>
              <a:ext cx="786964" cy="694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0" name="Arrow: Left-Right 79"/>
          <p:cNvSpPr/>
          <p:nvPr/>
        </p:nvSpPr>
        <p:spPr>
          <a:xfrm>
            <a:off x="8006936" y="2733522"/>
            <a:ext cx="1035410" cy="659507"/>
          </a:xfrm>
          <a:prstGeom prst="left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  <p:grpSp>
        <p:nvGrpSpPr>
          <p:cNvPr id="8" name="Group 7"/>
          <p:cNvGrpSpPr/>
          <p:nvPr/>
        </p:nvGrpSpPr>
        <p:grpSpPr>
          <a:xfrm>
            <a:off x="1579876" y="2489533"/>
            <a:ext cx="1266889" cy="815865"/>
            <a:chOff x="2761741" y="1824364"/>
            <a:chExt cx="1266889" cy="815865"/>
          </a:xfrm>
        </p:grpSpPr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2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53960">
              <a:off x="3102813" y="1824364"/>
              <a:ext cx="925817" cy="442782"/>
            </a:xfrm>
            <a:prstGeom prst="rect">
              <a:avLst/>
            </a:prstGeom>
          </p:spPr>
        </p:pic>
        <p:sp>
          <p:nvSpPr>
            <p:cNvPr id="81" name="Arrow: Left-Right 80"/>
            <p:cNvSpPr/>
            <p:nvPr/>
          </p:nvSpPr>
          <p:spPr>
            <a:xfrm rot="2519380">
              <a:off x="2761741" y="2076530"/>
              <a:ext cx="1069120" cy="563699"/>
            </a:xfrm>
            <a:prstGeom prst="leftRightArrow">
              <a:avLst>
                <a:gd name="adj1" fmla="val 41681"/>
                <a:gd name="adj2" fmla="val 5000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001">
              <a:schemeClr val="dk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/>
            </a:p>
          </p:txBody>
        </p:sp>
      </p:grpSp>
      <p:grpSp>
        <p:nvGrpSpPr>
          <p:cNvPr id="82" name="Group 81"/>
          <p:cNvGrpSpPr/>
          <p:nvPr/>
        </p:nvGrpSpPr>
        <p:grpSpPr>
          <a:xfrm rot="17208118">
            <a:off x="1050525" y="3515709"/>
            <a:ext cx="1266889" cy="815865"/>
            <a:chOff x="2761741" y="1824364"/>
            <a:chExt cx="1266889" cy="815865"/>
          </a:xfrm>
        </p:grpSpPr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2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53960">
              <a:off x="3102813" y="1824364"/>
              <a:ext cx="925817" cy="442782"/>
            </a:xfrm>
            <a:prstGeom prst="rect">
              <a:avLst/>
            </a:prstGeom>
          </p:spPr>
        </p:pic>
        <p:sp>
          <p:nvSpPr>
            <p:cNvPr id="84" name="Arrow: Left-Right 83"/>
            <p:cNvSpPr/>
            <p:nvPr/>
          </p:nvSpPr>
          <p:spPr>
            <a:xfrm rot="2519380">
              <a:off x="2761741" y="2076530"/>
              <a:ext cx="1069120" cy="563699"/>
            </a:xfrm>
            <a:prstGeom prst="leftRightArrow">
              <a:avLst>
                <a:gd name="adj1" fmla="val 41681"/>
                <a:gd name="adj2" fmla="val 50000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001">
              <a:schemeClr val="dk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1281939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0">
        <p14:window dir="vert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75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75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6271</TotalTime>
  <Words>452</Words>
  <Application>Microsoft Office PowerPoint</Application>
  <PresentationFormat>Widescreen</PresentationFormat>
  <Paragraphs>134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Eras Bold ITC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Cerner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Balakrishnan,Ramanathan</dc:creator>
  <cp:lastModifiedBy>Ramanathan Balakrishnan</cp:lastModifiedBy>
  <cp:revision>170</cp:revision>
  <dcterms:created xsi:type="dcterms:W3CDTF">2016-02-01T13:45:49Z</dcterms:created>
  <dcterms:modified xsi:type="dcterms:W3CDTF">2017-05-12T06:50:15Z</dcterms:modified>
</cp:coreProperties>
</file>